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543" r:id="rId3"/>
    <p:sldId id="533" r:id="rId4"/>
    <p:sldId id="563" r:id="rId5"/>
    <p:sldId id="521" r:id="rId6"/>
    <p:sldId id="522" r:id="rId7"/>
    <p:sldId id="539" r:id="rId8"/>
    <p:sldId id="535" r:id="rId9"/>
    <p:sldId id="541" r:id="rId10"/>
    <p:sldId id="559" r:id="rId11"/>
    <p:sldId id="561" r:id="rId12"/>
    <p:sldId id="549" r:id="rId13"/>
    <p:sldId id="551" r:id="rId14"/>
    <p:sldId id="552" r:id="rId15"/>
    <p:sldId id="554" r:id="rId16"/>
    <p:sldId id="557" r:id="rId17"/>
    <p:sldId id="546" r:id="rId18"/>
    <p:sldId id="547" r:id="rId19"/>
    <p:sldId id="548" r:id="rId20"/>
    <p:sldId id="555" r:id="rId21"/>
  </p:sldIdLst>
  <p:sldSz cx="9144000" cy="5143500" type="screen16x9"/>
  <p:notesSz cx="6731000" cy="98552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3104">
          <p15:clr>
            <a:srgbClr val="A4A3A4"/>
          </p15:clr>
        </p15:guide>
        <p15:guide id="2" pos="212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0000FF"/>
    <a:srgbClr val="FFFF99"/>
    <a:srgbClr val="FFFF00"/>
    <a:srgbClr val="FFFFCC"/>
    <a:srgbClr val="003399"/>
    <a:srgbClr val="3366FF"/>
    <a:srgbClr val="CC3399"/>
    <a:srgbClr val="FF33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6429" autoAdjust="0"/>
  </p:normalViewPr>
  <p:slideViewPr>
    <p:cSldViewPr>
      <p:cViewPr varScale="1">
        <p:scale>
          <a:sx n="93" d="100"/>
          <a:sy n="93" d="100"/>
        </p:scale>
        <p:origin x="738" y="78"/>
      </p:cViewPr>
      <p:guideLst>
        <p:guide orient="horz" pos="2160"/>
        <p:guide pos="2880"/>
        <p:guide orient="horz" pos="1620"/>
      </p:guideLst>
    </p:cSldViewPr>
  </p:slideViewPr>
  <p:outlineViewPr>
    <p:cViewPr>
      <p:scale>
        <a:sx n="33" d="100"/>
        <a:sy n="33" d="100"/>
      </p:scale>
      <p:origin x="0" y="69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4" d="100"/>
          <a:sy n="34" d="100"/>
        </p:scale>
        <p:origin x="-2477" y="-86"/>
      </p:cViewPr>
      <p:guideLst>
        <p:guide orient="horz" pos="3104"/>
        <p:guide pos="212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6767" cy="49276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12676" y="0"/>
            <a:ext cx="2916767" cy="492760"/>
          </a:xfrm>
          <a:prstGeom prst="rect">
            <a:avLst/>
          </a:prstGeom>
        </p:spPr>
        <p:txBody>
          <a:bodyPr vert="horz" lIns="91440" tIns="45720" rIns="91440" bIns="45720" rtlCol="0"/>
          <a:lstStyle>
            <a:lvl1pPr algn="r">
              <a:defRPr sz="1200"/>
            </a:lvl1pPr>
          </a:lstStyle>
          <a:p>
            <a:fld id="{9E1075AF-8FB9-4754-AD60-3DCB266A6CF6}" type="datetimeFigureOut">
              <a:rPr lang="zh-CN" altLang="en-US" smtClean="0"/>
              <a:pPr/>
              <a:t>2016/7/25</a:t>
            </a:fld>
            <a:endParaRPr lang="zh-CN" altLang="en-US"/>
          </a:p>
        </p:txBody>
      </p:sp>
      <p:sp>
        <p:nvSpPr>
          <p:cNvPr id="4" name="幻灯片图像占位符 3"/>
          <p:cNvSpPr>
            <a:spLocks noGrp="1" noRot="1" noChangeAspect="1"/>
          </p:cNvSpPr>
          <p:nvPr>
            <p:ph type="sldImg" idx="2"/>
          </p:nvPr>
        </p:nvSpPr>
        <p:spPr>
          <a:xfrm>
            <a:off x="80963" y="739775"/>
            <a:ext cx="6569075" cy="36957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3100" y="4681220"/>
            <a:ext cx="5384800" cy="443484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360730"/>
            <a:ext cx="2916767" cy="49276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12676" y="9360730"/>
            <a:ext cx="2916767" cy="492760"/>
          </a:xfrm>
          <a:prstGeom prst="rect">
            <a:avLst/>
          </a:prstGeom>
        </p:spPr>
        <p:txBody>
          <a:bodyPr vert="horz" lIns="91440" tIns="45720" rIns="91440" bIns="45720" rtlCol="0" anchor="b"/>
          <a:lstStyle>
            <a:lvl1pPr algn="r">
              <a:defRPr sz="1200"/>
            </a:lvl1pPr>
          </a:lstStyle>
          <a:p>
            <a:fld id="{F304DFD0-90E5-4F63-9739-7B5F0FF70FB8}" type="slidenum">
              <a:rPr lang="zh-CN" altLang="en-US" smtClean="0"/>
              <a:pPr/>
              <a:t>‹#›</a:t>
            </a:fld>
            <a:endParaRPr lang="zh-CN" altLang="en-US"/>
          </a:p>
        </p:txBody>
      </p:sp>
    </p:spTree>
    <p:extLst>
      <p:ext uri="{BB962C8B-B14F-4D97-AF65-F5344CB8AC3E}">
        <p14:creationId xmlns:p14="http://schemas.microsoft.com/office/powerpoint/2010/main" val="401560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304DFD0-90E5-4F63-9739-7B5F0FF70FB8}" type="slidenum">
              <a:rPr lang="zh-CN" altLang="en-US" smtClean="0"/>
              <a:pPr/>
              <a:t>1</a:t>
            </a:fld>
            <a:endParaRPr lang="zh-CN" altLang="en-US"/>
          </a:p>
        </p:txBody>
      </p:sp>
    </p:spTree>
    <p:extLst>
      <p:ext uri="{BB962C8B-B14F-4D97-AF65-F5344CB8AC3E}">
        <p14:creationId xmlns:p14="http://schemas.microsoft.com/office/powerpoint/2010/main" val="1223939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headEnd/>
            <a:tailEnd/>
          </a:ln>
        </p:spPr>
      </p:sp>
      <p:sp>
        <p:nvSpPr>
          <p:cNvPr id="22531" name="备注占位符 2"/>
          <p:cNvSpPr>
            <a:spLocks noGrp="1"/>
          </p:cNvSpPr>
          <p:nvPr>
            <p:ph type="body" idx="1"/>
          </p:nvPr>
        </p:nvSpPr>
        <p:spPr bwMode="auto">
          <a:noFill/>
        </p:spPr>
        <p:txBody>
          <a:bodyPr/>
          <a:lstStyle/>
          <a:p>
            <a:r>
              <a:rPr lang="zh-CN" altLang="en-US" smtClean="0"/>
              <a:t>中持水务是一家领先的综合水务服务商，我们以环境基础设施的运营管理为纽带，帮助中国的中小城市政府改善地方水环境和管理工业园区的环境风险，</a:t>
            </a:r>
          </a:p>
          <a:p>
            <a:r>
              <a:rPr lang="zh-CN" altLang="en-US" smtClean="0"/>
              <a:t>与之建立长期合作伙伴关系并不断提供环境与绿色发展的综合解决方案。</a:t>
            </a:r>
            <a:endParaRPr lang="en-US" altLang="zh-CN" smtClean="0"/>
          </a:p>
          <a:p>
            <a:endParaRPr lang="zh-CN" altLang="en-US" smtClean="0"/>
          </a:p>
          <a:p>
            <a:r>
              <a:rPr lang="zh-CN" altLang="en-US" smtClean="0"/>
              <a:t>中持水务的创始团队是一批多年从事中国环保产业工作的专业人士，见证了中国改革开放以来的城镇化和工业化发展所带来的环境挑战，在产业中擅长不断</a:t>
            </a:r>
          </a:p>
          <a:p>
            <a:r>
              <a:rPr lang="zh-CN" altLang="en-US" smtClean="0"/>
              <a:t>推出变革创新的服务模式和解决方案，在污水处理基础设施投资 </a:t>
            </a:r>
            <a:r>
              <a:rPr lang="en-US" altLang="zh-CN" smtClean="0"/>
              <a:t>- </a:t>
            </a:r>
            <a:r>
              <a:rPr lang="zh-CN" altLang="en-US" smtClean="0"/>
              <a:t>技改 </a:t>
            </a:r>
            <a:r>
              <a:rPr lang="en-US" altLang="zh-CN" smtClean="0"/>
              <a:t>- </a:t>
            </a:r>
            <a:r>
              <a:rPr lang="zh-CN" altLang="en-US" smtClean="0"/>
              <a:t>运营领域、污水处理提标改造和水回用领域、污泥处理处置、水环境应急管理和水</a:t>
            </a:r>
          </a:p>
          <a:p>
            <a:r>
              <a:rPr lang="zh-CN" altLang="en-US" smtClean="0"/>
              <a:t>生态建设等领域开展业务活动。</a:t>
            </a:r>
            <a:endParaRPr lang="en-US" altLang="zh-CN" smtClean="0"/>
          </a:p>
          <a:p>
            <a:endParaRPr lang="zh-CN" altLang="en-US" smtClean="0"/>
          </a:p>
          <a:p>
            <a:r>
              <a:rPr lang="zh-CN" altLang="en-US" smtClean="0"/>
              <a:t>中持水务聚焦于中国的中小城市，帮助政府解决好“两桶水”：一桶水是不断提高排放标准的市政污水处理设施；另一桶水是工业园区的环境管理。中小城</a:t>
            </a:r>
          </a:p>
          <a:p>
            <a:r>
              <a:rPr lang="zh-CN" altLang="en-US" smtClean="0"/>
              <a:t>市是环境保护的第一线，帮助地方政府持续改善环境，是我们的愿望。</a:t>
            </a:r>
            <a:endParaRPr lang="en-US" altLang="zh-CN" smtClean="0"/>
          </a:p>
          <a:p>
            <a:endParaRPr lang="zh-CN" altLang="en-US" smtClean="0"/>
          </a:p>
          <a:p>
            <a:r>
              <a:rPr lang="zh-CN" altLang="en-US" smtClean="0"/>
              <a:t>中持水务以服务于中国的可持续发展为己任，为改善人类的生存环境不懈努力，为中国社会经济的可持续发展做出贡献。</a:t>
            </a:r>
          </a:p>
        </p:txBody>
      </p:sp>
      <p:sp>
        <p:nvSpPr>
          <p:cNvPr id="22532" name="灯片编号占位符 3"/>
          <p:cNvSpPr>
            <a:spLocks noGrp="1"/>
          </p:cNvSpPr>
          <p:nvPr>
            <p:ph type="sldNum" sz="quarter" idx="5"/>
          </p:nvPr>
        </p:nvSpPr>
        <p:spPr bwMode="auto">
          <a:noFill/>
          <a:ln>
            <a:miter lim="800000"/>
            <a:headEnd/>
            <a:tailEnd/>
          </a:ln>
        </p:spPr>
        <p:txBody>
          <a:bodyPr/>
          <a:lstStyle/>
          <a:p>
            <a:fld id="{DFD5D29F-992E-4317-90FC-E4FE4D549CF2}" type="slidenum">
              <a:rPr lang="zh-CN" altLang="en-US"/>
              <a:pPr/>
              <a:t>4</a:t>
            </a:fld>
            <a:endParaRPr lang="zh-CN" altLang="en-US"/>
          </a:p>
        </p:txBody>
      </p:sp>
    </p:spTree>
    <p:extLst>
      <p:ext uri="{BB962C8B-B14F-4D97-AF65-F5344CB8AC3E}">
        <p14:creationId xmlns:p14="http://schemas.microsoft.com/office/powerpoint/2010/main" val="1068076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0963" y="739775"/>
            <a:ext cx="6569075" cy="36957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F304DFD0-90E5-4F63-9739-7B5F0FF70FB8}" type="slidenum">
              <a:rPr lang="zh-CN" altLang="en-US" smtClean="0"/>
              <a:pPr/>
              <a:t>9</a:t>
            </a:fld>
            <a:endParaRPr lang="zh-CN" altLang="en-US"/>
          </a:p>
        </p:txBody>
      </p:sp>
    </p:spTree>
    <p:extLst>
      <p:ext uri="{BB962C8B-B14F-4D97-AF65-F5344CB8AC3E}">
        <p14:creationId xmlns:p14="http://schemas.microsoft.com/office/powerpoint/2010/main" val="1761796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F304DFD0-90E5-4F63-9739-7B5F0FF70FB8}" type="slidenum">
              <a:rPr lang="zh-CN" altLang="en-US" smtClean="0"/>
              <a:pPr/>
              <a:t>15</a:t>
            </a:fld>
            <a:endParaRPr lang="zh-CN" altLang="en-US"/>
          </a:p>
        </p:txBody>
      </p:sp>
    </p:spTree>
    <p:extLst>
      <p:ext uri="{BB962C8B-B14F-4D97-AF65-F5344CB8AC3E}">
        <p14:creationId xmlns:p14="http://schemas.microsoft.com/office/powerpoint/2010/main" val="1522095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0963" y="739775"/>
            <a:ext cx="6569075" cy="36957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429972-7B57-41DC-B215-B1CDBFAAC8E8}" type="slidenum">
              <a:rPr lang="zh-CN" altLang="en-US" smtClean="0"/>
              <a:pPr/>
              <a:t>17</a:t>
            </a:fld>
            <a:endParaRPr lang="zh-CN" altLang="en-US"/>
          </a:p>
        </p:txBody>
      </p:sp>
    </p:spTree>
    <p:extLst>
      <p:ext uri="{BB962C8B-B14F-4D97-AF65-F5344CB8AC3E}">
        <p14:creationId xmlns:p14="http://schemas.microsoft.com/office/powerpoint/2010/main" val="1981693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0963" y="739775"/>
            <a:ext cx="6569075" cy="36957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429972-7B57-41DC-B215-B1CDBFAAC8E8}" type="slidenum">
              <a:rPr lang="zh-CN" altLang="en-US" smtClean="0"/>
              <a:pPr/>
              <a:t>18</a:t>
            </a:fld>
            <a:endParaRPr lang="zh-CN" altLang="en-US"/>
          </a:p>
        </p:txBody>
      </p:sp>
    </p:spTree>
    <p:extLst>
      <p:ext uri="{BB962C8B-B14F-4D97-AF65-F5344CB8AC3E}">
        <p14:creationId xmlns:p14="http://schemas.microsoft.com/office/powerpoint/2010/main" val="1981693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0963" y="739775"/>
            <a:ext cx="6569075" cy="36957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429972-7B57-41DC-B215-B1CDBFAAC8E8}" type="slidenum">
              <a:rPr lang="zh-CN" altLang="en-US" smtClean="0"/>
              <a:pPr/>
              <a:t>19</a:t>
            </a:fld>
            <a:endParaRPr lang="zh-CN" altLang="en-US"/>
          </a:p>
        </p:txBody>
      </p:sp>
    </p:spTree>
    <p:extLst>
      <p:ext uri="{BB962C8B-B14F-4D97-AF65-F5344CB8AC3E}">
        <p14:creationId xmlns:p14="http://schemas.microsoft.com/office/powerpoint/2010/main" val="1981693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F304DFD0-90E5-4F63-9739-7B5F0FF70FB8}" type="slidenum">
              <a:rPr lang="zh-CN" altLang="en-US" smtClean="0"/>
              <a:pPr/>
              <a:t>20</a:t>
            </a:fld>
            <a:endParaRPr lang="zh-CN" altLang="en-US"/>
          </a:p>
        </p:txBody>
      </p:sp>
    </p:spTree>
    <p:extLst>
      <p:ext uri="{BB962C8B-B14F-4D97-AF65-F5344CB8AC3E}">
        <p14:creationId xmlns:p14="http://schemas.microsoft.com/office/powerpoint/2010/main" val="23045678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0BDE47-A3C8-45D6-ABFB-D786ABB8183F}"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0BDE47-A3C8-45D6-ABFB-D786ABB8183F}" type="slidenum">
              <a:rPr lang="zh-CN" altLang="en-US" smtClean="0"/>
              <a:pPr/>
              <a:t>‹#›</a:t>
            </a:fld>
            <a:endParaRPr lang="zh-CN" altLang="en-US"/>
          </a:p>
        </p:txBody>
      </p:sp>
      <p:pic>
        <p:nvPicPr>
          <p:cNvPr id="7" name="Picture 2" descr="C:\Users\zcls\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25" b="92920"/>
          <a:stretch/>
        </p:blipFill>
        <p:spPr bwMode="auto">
          <a:xfrm>
            <a:off x="0" y="303501"/>
            <a:ext cx="9144000" cy="217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0BDE47-A3C8-45D6-ABFB-D786ABB8183F}"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0BDE47-A3C8-45D6-ABFB-D786ABB8183F}" type="slidenum">
              <a:rPr lang="zh-CN" altLang="en-US" smtClean="0"/>
              <a:pPr/>
              <a:t>‹#›</a:t>
            </a:fld>
            <a:endParaRPr lang="zh-CN" altLang="en-US"/>
          </a:p>
        </p:txBody>
      </p:sp>
      <p:pic>
        <p:nvPicPr>
          <p:cNvPr id="8" name="Picture 2" descr="C:\Users\zcls\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25" b="92920"/>
          <a:stretch/>
        </p:blipFill>
        <p:spPr bwMode="auto">
          <a:xfrm>
            <a:off x="0" y="338226"/>
            <a:ext cx="9144000" cy="217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70BDE47-A3C8-45D6-ABFB-D786ABB8183F}" type="slidenum">
              <a:rPr lang="zh-CN" altLang="en-US" smtClean="0"/>
              <a:pPr/>
              <a:t>‹#›</a:t>
            </a:fld>
            <a:endParaRPr lang="zh-CN" altLang="en-US"/>
          </a:p>
        </p:txBody>
      </p:sp>
      <p:pic>
        <p:nvPicPr>
          <p:cNvPr id="10" name="Picture 2" descr="C:\Users\zcls\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25" b="92920"/>
          <a:stretch/>
        </p:blipFill>
        <p:spPr bwMode="auto">
          <a:xfrm>
            <a:off x="0" y="338226"/>
            <a:ext cx="9144000" cy="217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70BDE47-A3C8-45D6-ABFB-D786ABB8183F}" type="slidenum">
              <a:rPr lang="zh-CN" altLang="en-US" smtClean="0"/>
              <a:pPr/>
              <a:t>‹#›</a:t>
            </a:fld>
            <a:endParaRPr lang="zh-CN" altLang="en-US"/>
          </a:p>
        </p:txBody>
      </p:sp>
      <p:pic>
        <p:nvPicPr>
          <p:cNvPr id="6" name="Picture 2" descr="C:\Users\zcls\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25" b="92920"/>
          <a:stretch/>
        </p:blipFill>
        <p:spPr bwMode="auto">
          <a:xfrm>
            <a:off x="0" y="338226"/>
            <a:ext cx="9144000" cy="217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3" name="Picture 2" descr="C:\Users\zcls\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25" b="92920"/>
          <a:stretch/>
        </p:blipFill>
        <p:spPr bwMode="auto">
          <a:xfrm>
            <a:off x="0" y="338226"/>
            <a:ext cx="9144000" cy="217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0BDE47-A3C8-45D6-ABFB-D786ABB8183F}" type="slidenum">
              <a:rPr lang="zh-CN" altLang="en-US" smtClean="0"/>
              <a:pPr/>
              <a:t>‹#›</a:t>
            </a:fld>
            <a:endParaRPr lang="zh-CN" altLang="en-US"/>
          </a:p>
        </p:txBody>
      </p:sp>
      <p:pic>
        <p:nvPicPr>
          <p:cNvPr id="8" name="Picture 2" descr="C:\Users\zcls\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25" b="92920"/>
          <a:stretch/>
        </p:blipFill>
        <p:spPr bwMode="auto">
          <a:xfrm>
            <a:off x="0" y="338226"/>
            <a:ext cx="9144000" cy="217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0BDE47-A3C8-45D6-ABFB-D786ABB8183F}" type="slidenum">
              <a:rPr lang="zh-CN" altLang="en-US" smtClean="0"/>
              <a:pPr/>
              <a:t>‹#›</a:t>
            </a:fld>
            <a:endParaRPr lang="zh-CN" altLang="en-US"/>
          </a:p>
        </p:txBody>
      </p:sp>
      <p:pic>
        <p:nvPicPr>
          <p:cNvPr id="8" name="Picture 2" descr="C:\Users\zcls\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25" b="92920"/>
          <a:stretch/>
        </p:blipFill>
        <p:spPr bwMode="auto">
          <a:xfrm>
            <a:off x="0" y="338226"/>
            <a:ext cx="9144000" cy="217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0BDE47-A3C8-45D6-ABFB-D786ABB8183F}" type="slidenum">
              <a:rPr lang="zh-CN" altLang="en-US" smtClean="0"/>
              <a:pPr/>
              <a:t>‹#›</a:t>
            </a:fld>
            <a:endParaRPr lang="zh-CN" altLang="en-US"/>
          </a:p>
        </p:txBody>
      </p:sp>
      <p:pic>
        <p:nvPicPr>
          <p:cNvPr id="7" name="Picture 2" descr="C:\Users\zcls\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25" b="92920"/>
          <a:stretch/>
        </p:blipFill>
        <p:spPr bwMode="auto">
          <a:xfrm>
            <a:off x="0" y="338226"/>
            <a:ext cx="9144000" cy="217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0C56055-7C42-479F-8B22-0680376B435B}" type="datetimeFigureOut">
              <a:rPr lang="zh-CN" altLang="en-US" smtClean="0"/>
              <a:pPr/>
              <a:t>2016/7/25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0BDE47-A3C8-45D6-ABFB-D786ABB8183F}" type="slidenum">
              <a:rPr lang="zh-CN" altLang="en-US" smtClean="0"/>
              <a:pPr/>
              <a:t>‹#›</a:t>
            </a:fld>
            <a:endParaRPr lang="zh-CN" altLang="en-US"/>
          </a:p>
        </p:txBody>
      </p:sp>
      <p:pic>
        <p:nvPicPr>
          <p:cNvPr id="7" name="Picture 2" descr="C:\Users\zcls\Desktop\图片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25" b="92920"/>
          <a:stretch/>
        </p:blipFill>
        <p:spPr bwMode="auto">
          <a:xfrm>
            <a:off x="0" y="338226"/>
            <a:ext cx="9144000" cy="217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050"/>
            <a:ext cx="7886700" cy="9953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4767263"/>
            <a:ext cx="2057400" cy="274637"/>
          </a:xfrm>
        </p:spPr>
        <p:txBody>
          <a:bodyPr/>
          <a:lstStyle>
            <a:lvl1pPr>
              <a:defRPr/>
            </a:lvl1pPr>
          </a:lstStyle>
          <a:p>
            <a:fld id="{10CFB1E3-FC93-4EBF-8312-E3670A496F50}" type="datetime1">
              <a:rPr lang="zh-CN" altLang="en-US"/>
              <a:pPr/>
              <a:t>2016/7/25</a:t>
            </a:fld>
            <a:endParaRPr lang="zh-CN" altLang="en-US" sz="1800">
              <a:solidFill>
                <a:schemeClr val="tx1"/>
              </a:solidFill>
            </a:endParaRPr>
          </a:p>
        </p:txBody>
      </p:sp>
      <p:sp>
        <p:nvSpPr>
          <p:cNvPr id="4" name="页脚占位符 3"/>
          <p:cNvSpPr>
            <a:spLocks noGrp="1"/>
          </p:cNvSpPr>
          <p:nvPr>
            <p:ph type="ftr" sz="quarter" idx="11"/>
          </p:nvPr>
        </p:nvSpPr>
        <p:spPr>
          <a:xfrm>
            <a:off x="3028950" y="4767263"/>
            <a:ext cx="3086100" cy="274637"/>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7263"/>
            <a:ext cx="2057400" cy="274637"/>
          </a:xfrm>
        </p:spPr>
        <p:txBody>
          <a:bodyPr/>
          <a:lstStyle>
            <a:lvl1pPr>
              <a:defRPr/>
            </a:lvl1pPr>
          </a:lstStyle>
          <a:p>
            <a:fld id="{39E6CD94-7830-4904-BA80-EFC742758C48}" type="slidenum">
              <a:rPr lang="zh-CN" altLang="en-US"/>
              <a:pPr/>
              <a:t>‹#›</a:t>
            </a:fld>
            <a:endParaRPr lang="zh-CN" altLang="en-US" sz="180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0C56055-7C42-479F-8B22-0680376B435B}" type="datetimeFigureOut">
              <a:rPr lang="zh-CN" altLang="en-US" smtClean="0"/>
              <a:pPr/>
              <a:t>2016/7/25</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70BDE47-A3C8-45D6-ABFB-D786ABB8183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3.png"/><Relationship Id="rId18" Type="http://schemas.openxmlformats.org/officeDocument/2006/relationships/image" Target="../media/image38.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slideLayout" Target="../slideLayouts/slideLayout7.xml"/><Relationship Id="rId16" Type="http://schemas.openxmlformats.org/officeDocument/2006/relationships/image" Target="../media/image36.jpeg"/><Relationship Id="rId20" Type="http://schemas.openxmlformats.org/officeDocument/2006/relationships/image" Target="../media/image40.png"/><Relationship Id="rId1" Type="http://schemas.openxmlformats.org/officeDocument/2006/relationships/vmlDrawing" Target="../drawings/vmlDrawing1.vml"/><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image" Target="../media/image27.png"/><Relationship Id="rId15" Type="http://schemas.openxmlformats.org/officeDocument/2006/relationships/image" Target="../media/image35.jpeg"/><Relationship Id="rId10" Type="http://schemas.openxmlformats.org/officeDocument/2006/relationships/image" Target="../media/image24.png"/><Relationship Id="rId19" Type="http://schemas.openxmlformats.org/officeDocument/2006/relationships/image" Target="../media/image39.jpeg"/><Relationship Id="rId4" Type="http://schemas.openxmlformats.org/officeDocument/2006/relationships/image" Target="../media/image26.png"/><Relationship Id="rId9" Type="http://schemas.openxmlformats.org/officeDocument/2006/relationships/oleObject" Target="../embeddings/oleObject1.bin"/><Relationship Id="rId14" Type="http://schemas.openxmlformats.org/officeDocument/2006/relationships/image" Target="../media/image34.png"/></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wmf"/></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notesSlide" Target="../notesSlides/notesSlide5.xml"/><Relationship Id="rId7"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jpeg"/><Relationship Id="rId7" Type="http://schemas.openxmlformats.org/officeDocument/2006/relationships/image" Target="../media/image5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63.jpeg"/><Relationship Id="rId4" Type="http://schemas.openxmlformats.org/officeDocument/2006/relationships/image" Target="../media/image62.jpe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2"/>
          <p:cNvSpPr txBox="1">
            <a:spLocks noChangeArrowheads="1"/>
          </p:cNvSpPr>
          <p:nvPr/>
        </p:nvSpPr>
        <p:spPr bwMode="auto">
          <a:xfrm>
            <a:off x="2857488" y="4312505"/>
            <a:ext cx="3168352" cy="830997"/>
          </a:xfrm>
          <a:prstGeom prst="rect">
            <a:avLst/>
          </a:prstGeom>
          <a:solidFill>
            <a:schemeClr val="bg1"/>
          </a:solidFill>
          <a:ln>
            <a:noFill/>
          </a:ln>
          <a:extLst/>
        </p:spPr>
        <p:txBody>
          <a:bodyPr wrap="square">
            <a:spAutoFit/>
          </a:bodyPr>
          <a:lstStyle>
            <a:lvl1pPr eaLnBrk="0" hangingPunct="0">
              <a:defRPr>
                <a:solidFill>
                  <a:schemeClr val="tx1"/>
                </a:solidFill>
                <a:latin typeface="Times New Roman" pitchFamily="18" charset="0"/>
                <a:ea typeface="宋体" pitchFamily="2" charset="-122"/>
              </a:defRPr>
            </a:lvl1pPr>
            <a:lvl2pPr marL="742950" indent="-285750" eaLnBrk="0" hangingPunct="0">
              <a:defRPr>
                <a:solidFill>
                  <a:schemeClr val="tx1"/>
                </a:solidFill>
                <a:latin typeface="Times New Roman" pitchFamily="18" charset="0"/>
                <a:ea typeface="宋体" pitchFamily="2" charset="-122"/>
              </a:defRPr>
            </a:lvl2pPr>
            <a:lvl3pPr marL="1143000" indent="-228600" eaLnBrk="0" hangingPunct="0">
              <a:defRPr>
                <a:solidFill>
                  <a:schemeClr val="tx1"/>
                </a:solidFill>
                <a:latin typeface="Times New Roman" pitchFamily="18" charset="0"/>
                <a:ea typeface="宋体" pitchFamily="2" charset="-122"/>
              </a:defRPr>
            </a:lvl3pPr>
            <a:lvl4pPr marL="1600200" indent="-228600" eaLnBrk="0" hangingPunct="0">
              <a:defRPr>
                <a:solidFill>
                  <a:schemeClr val="tx1"/>
                </a:solidFill>
                <a:latin typeface="Times New Roman" pitchFamily="18" charset="0"/>
                <a:ea typeface="宋体" pitchFamily="2" charset="-122"/>
              </a:defRPr>
            </a:lvl4pPr>
            <a:lvl5pPr marL="2057400" indent="-228600" eaLnBrk="0" hangingPunct="0">
              <a:defRPr>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a:solidFill>
                  <a:schemeClr val="tx1"/>
                </a:solidFill>
                <a:latin typeface="Times New Roman" pitchFamily="18" charset="0"/>
                <a:ea typeface="宋体" pitchFamily="2" charset="-122"/>
              </a:defRPr>
            </a:lvl9pPr>
          </a:lstStyle>
          <a:p>
            <a:pPr eaLnBrk="1" fontAlgn="auto" hangingPunct="1">
              <a:spcBef>
                <a:spcPts val="0"/>
              </a:spcBef>
              <a:spcAft>
                <a:spcPts val="0"/>
              </a:spcAft>
              <a:defRPr/>
            </a:pPr>
            <a:endParaRPr lang="en-US" altLang="zh-CN" sz="2400" dirty="0" smtClean="0">
              <a:latin typeface="Arial Unicode MS" pitchFamily="34" charset="-122"/>
              <a:ea typeface="Arial Unicode MS" pitchFamily="34" charset="-122"/>
              <a:cs typeface="Arial Unicode MS" pitchFamily="34" charset="-122"/>
            </a:endParaRPr>
          </a:p>
          <a:p>
            <a:pPr eaLnBrk="1" fontAlgn="auto" hangingPunct="1">
              <a:spcBef>
                <a:spcPts val="0"/>
              </a:spcBef>
              <a:spcAft>
                <a:spcPts val="0"/>
              </a:spcAft>
              <a:defRPr/>
            </a:pPr>
            <a:endParaRPr lang="en-US" altLang="zh-CN" sz="2400" dirty="0" smtClean="0">
              <a:latin typeface="Arial Unicode MS" pitchFamily="34" charset="-122"/>
              <a:ea typeface="Arial Unicode MS" pitchFamily="34" charset="-122"/>
              <a:cs typeface="Arial Unicode MS" pitchFamily="34" charset="-122"/>
            </a:endParaRPr>
          </a:p>
        </p:txBody>
      </p:sp>
      <p:sp>
        <p:nvSpPr>
          <p:cNvPr id="6" name="标题 3"/>
          <p:cNvSpPr>
            <a:spLocks noGrp="1"/>
          </p:cNvSpPr>
          <p:nvPr>
            <p:ph type="ctrTitle"/>
          </p:nvPr>
        </p:nvSpPr>
        <p:spPr>
          <a:xfrm>
            <a:off x="397520" y="1897862"/>
            <a:ext cx="8062912" cy="1102519"/>
          </a:xfrm>
        </p:spPr>
        <p:txBody>
          <a:bodyPr rtlCol="0">
            <a:noAutofit/>
          </a:bodyPr>
          <a:lstStyle/>
          <a:p>
            <a:pPr fontAlgn="auto">
              <a:lnSpc>
                <a:spcPts val="7000"/>
              </a:lnSpc>
              <a:spcAft>
                <a:spcPts val="0"/>
              </a:spcAft>
              <a:defRPr/>
            </a:pPr>
            <a:r>
              <a:rPr lang="zh-CN" altLang="en-US" b="1" spc="100" dirty="0" smtClean="0">
                <a:solidFill>
                  <a:schemeClr val="bg1"/>
                </a:solidFill>
                <a:latin typeface="ＭＳ Ｐゴシック" panose="020B0600070205080204" pitchFamily="50" charset="-128"/>
                <a:ea typeface="ＭＳ Ｐゴシック" panose="020B0600070205080204" pitchFamily="50" charset="-128"/>
              </a:rPr>
              <a:t>中持水</a:t>
            </a:r>
            <a:r>
              <a:rPr lang="ja-JP" altLang="en-US" b="1" spc="100" dirty="0" smtClean="0">
                <a:solidFill>
                  <a:schemeClr val="bg1"/>
                </a:solidFill>
                <a:latin typeface="ＭＳ Ｐゴシック" panose="020B0600070205080204" pitchFamily="50" charset="-128"/>
                <a:ea typeface="ＭＳ Ｐゴシック" panose="020B0600070205080204" pitchFamily="50" charset="-128"/>
              </a:rPr>
              <a:t>務</a:t>
            </a:r>
            <a:r>
              <a:rPr lang="zh-CN" altLang="en-US" b="1" spc="100" dirty="0" smtClean="0">
                <a:solidFill>
                  <a:schemeClr val="bg1"/>
                </a:solidFill>
                <a:latin typeface="ＭＳ Ｐゴシック" panose="020B0600070205080204" pitchFamily="50" charset="-128"/>
                <a:ea typeface="ＭＳ Ｐゴシック" panose="020B0600070205080204" pitchFamily="50" charset="-128"/>
              </a:rPr>
              <a:t>股份有限公司</a:t>
            </a:r>
            <a:r>
              <a:rPr lang="ja-JP" altLang="en-US" b="1" spc="100" dirty="0" smtClean="0">
                <a:solidFill>
                  <a:schemeClr val="bg1"/>
                </a:solidFill>
                <a:latin typeface="ＭＳ Ｐゴシック" panose="020B0600070205080204" pitchFamily="50" charset="-128"/>
                <a:ea typeface="ＭＳ Ｐゴシック" panose="020B0600070205080204" pitchFamily="50" charset="-128"/>
              </a:rPr>
              <a:t>紹介</a:t>
            </a:r>
            <a:endParaRPr lang="zh-CN" altLang="en-US" b="1" spc="100" dirty="0">
              <a:solidFill>
                <a:schemeClr val="bg1"/>
              </a:solidFill>
              <a:latin typeface="ＭＳ Ｐゴシック" panose="020B0600070205080204" pitchFamily="50" charset="-128"/>
              <a:ea typeface="ＭＳ Ｐゴシック" panose="020B0600070205080204" pitchFamily="50" charset="-128"/>
            </a:endParaRPr>
          </a:p>
        </p:txBody>
      </p:sp>
      <p:sp>
        <p:nvSpPr>
          <p:cNvPr id="5" name="テキスト ボックス 4"/>
          <p:cNvSpPr txBox="1"/>
          <p:nvPr/>
        </p:nvSpPr>
        <p:spPr>
          <a:xfrm>
            <a:off x="3779912" y="836944"/>
            <a:ext cx="5040559" cy="400110"/>
          </a:xfrm>
          <a:prstGeom prst="rect">
            <a:avLst/>
          </a:prstGeom>
          <a:solidFill>
            <a:schemeClr val="bg1"/>
          </a:solidFill>
        </p:spPr>
        <p:txBody>
          <a:bodyPr wrap="square" rtlCol="0">
            <a:spAutoFit/>
          </a:bodyPr>
          <a:lstStyle/>
          <a:p>
            <a:r>
              <a:rPr kumimoji="1" lang="ja-JP" altLang="en-US" sz="2000" dirty="0">
                <a:solidFill>
                  <a:schemeClr val="tx2"/>
                </a:solidFill>
                <a:latin typeface="HGS行書体" panose="03000600000000000000" pitchFamily="66" charset="-128"/>
                <a:ea typeface="HGS行書体" panose="03000600000000000000" pitchFamily="66" charset="-128"/>
              </a:rPr>
              <a:t>安全、快適、持続可能な水環境の創造</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0" y="0"/>
            <a:ext cx="9144000" cy="696503"/>
          </a:xfrm>
          <a:prstGeom prst="rect">
            <a:avLst/>
          </a:prstGeom>
          <a:solidFill>
            <a:schemeClr val="bg1"/>
          </a:solidFill>
          <a:ln w="19050">
            <a:noFill/>
            <a:prstDash val="sysDot"/>
          </a:ln>
        </p:spPr>
        <p:txBody>
          <a:bodyPr rtlCol="0" anchor="ctr"/>
          <a:lstStyle/>
          <a:p>
            <a:pPr marL="180000" algn="ctr">
              <a:lnSpc>
                <a:spcPct val="175000"/>
              </a:lnSpc>
              <a:buClr>
                <a:srgbClr val="C00000"/>
              </a:buClr>
              <a:buFont typeface="微软雅黑" panose="020B0503020204020204" pitchFamily="34" charset="-122"/>
              <a:buChar char="★"/>
            </a:pPr>
            <a:endParaRPr lang="zh-CN" altLang="en-US" sz="1400" dirty="0" smtClean="0">
              <a:latin typeface="微软雅黑" panose="020B0503020204020204" pitchFamily="34" charset="-122"/>
              <a:ea typeface="微软雅黑" panose="020B0503020204020204" pitchFamily="34" charset="-122"/>
            </a:endParaRPr>
          </a:p>
        </p:txBody>
      </p:sp>
      <p:sp>
        <p:nvSpPr>
          <p:cNvPr id="24" name="矩形 23"/>
          <p:cNvSpPr/>
          <p:nvPr/>
        </p:nvSpPr>
        <p:spPr>
          <a:xfrm>
            <a:off x="0" y="4446999"/>
            <a:ext cx="9144000" cy="696503"/>
          </a:xfrm>
          <a:prstGeom prst="rect">
            <a:avLst/>
          </a:prstGeom>
          <a:solidFill>
            <a:schemeClr val="bg1"/>
          </a:solidFill>
          <a:ln w="19050">
            <a:noFill/>
            <a:prstDash val="sysDot"/>
          </a:ln>
        </p:spPr>
        <p:txBody>
          <a:bodyPr rtlCol="0" anchor="ctr"/>
          <a:lstStyle/>
          <a:p>
            <a:pPr marL="180000" algn="ctr">
              <a:lnSpc>
                <a:spcPct val="175000"/>
              </a:lnSpc>
              <a:buClr>
                <a:srgbClr val="C00000"/>
              </a:buClr>
              <a:buFont typeface="微软雅黑" panose="020B0503020204020204" pitchFamily="34" charset="-122"/>
              <a:buChar char="★"/>
            </a:pPr>
            <a:endParaRPr lang="zh-CN" altLang="en-US" sz="1400" dirty="0" smtClean="0">
              <a:latin typeface="微软雅黑" panose="020B0503020204020204" pitchFamily="34" charset="-122"/>
              <a:ea typeface="微软雅黑" panose="020B0503020204020204" pitchFamily="34" charset="-122"/>
            </a:endParaRPr>
          </a:p>
        </p:txBody>
      </p:sp>
      <p:sp>
        <p:nvSpPr>
          <p:cNvPr id="5" name="平行四边形 4"/>
          <p:cNvSpPr/>
          <p:nvPr/>
        </p:nvSpPr>
        <p:spPr>
          <a:xfrm flipH="1">
            <a:off x="-26964" y="1"/>
            <a:ext cx="4635476" cy="5173755"/>
          </a:xfrm>
          <a:custGeom>
            <a:avLst/>
            <a:gdLst>
              <a:gd name="connsiteX0" fmla="*/ 0 w 4608514"/>
              <a:gd name="connsiteY0" fmla="*/ 6043981 h 6043981"/>
              <a:gd name="connsiteX1" fmla="*/ 2819212 w 4608514"/>
              <a:gd name="connsiteY1" fmla="*/ 0 h 6043981"/>
              <a:gd name="connsiteX2" fmla="*/ 4608514 w 4608514"/>
              <a:gd name="connsiteY2" fmla="*/ 0 h 6043981"/>
              <a:gd name="connsiteX3" fmla="*/ 1789302 w 4608514"/>
              <a:gd name="connsiteY3" fmla="*/ 6043981 h 6043981"/>
              <a:gd name="connsiteX4" fmla="*/ 0 w 4608514"/>
              <a:gd name="connsiteY4" fmla="*/ 6043981 h 6043981"/>
              <a:gd name="connsiteX0" fmla="*/ 0 w 4613184"/>
              <a:gd name="connsiteY0" fmla="*/ 6043981 h 6084322"/>
              <a:gd name="connsiteX1" fmla="*/ 2819212 w 4613184"/>
              <a:gd name="connsiteY1" fmla="*/ 0 h 6084322"/>
              <a:gd name="connsiteX2" fmla="*/ 4608514 w 4613184"/>
              <a:gd name="connsiteY2" fmla="*/ 0 h 6084322"/>
              <a:gd name="connsiteX3" fmla="*/ 4613184 w 4613184"/>
              <a:gd name="connsiteY3" fmla="*/ 6084322 h 6084322"/>
              <a:gd name="connsiteX4" fmla="*/ 0 w 4613184"/>
              <a:gd name="connsiteY4" fmla="*/ 6043981 h 6084322"/>
              <a:gd name="connsiteX0" fmla="*/ 0 w 4613184"/>
              <a:gd name="connsiteY0" fmla="*/ 6864251 h 6904592"/>
              <a:gd name="connsiteX1" fmla="*/ 3209177 w 4613184"/>
              <a:gd name="connsiteY1" fmla="*/ 0 h 6904592"/>
              <a:gd name="connsiteX2" fmla="*/ 4608514 w 4613184"/>
              <a:gd name="connsiteY2" fmla="*/ 820270 h 6904592"/>
              <a:gd name="connsiteX3" fmla="*/ 4613184 w 4613184"/>
              <a:gd name="connsiteY3" fmla="*/ 6904592 h 6904592"/>
              <a:gd name="connsiteX4" fmla="*/ 0 w 4613184"/>
              <a:gd name="connsiteY4" fmla="*/ 6864251 h 6904592"/>
              <a:gd name="connsiteX0" fmla="*/ 0 w 4635476"/>
              <a:gd name="connsiteY0" fmla="*/ 6864251 h 6904592"/>
              <a:gd name="connsiteX1" fmla="*/ 3209177 w 4635476"/>
              <a:gd name="connsiteY1" fmla="*/ 0 h 6904592"/>
              <a:gd name="connsiteX2" fmla="*/ 4635408 w 4635476"/>
              <a:gd name="connsiteY2" fmla="*/ 0 h 6904592"/>
              <a:gd name="connsiteX3" fmla="*/ 4613184 w 4635476"/>
              <a:gd name="connsiteY3" fmla="*/ 6904592 h 6904592"/>
              <a:gd name="connsiteX4" fmla="*/ 0 w 4635476"/>
              <a:gd name="connsiteY4" fmla="*/ 6864251 h 6904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5476" h="6904592">
                <a:moveTo>
                  <a:pt x="0" y="6864251"/>
                </a:moveTo>
                <a:lnTo>
                  <a:pt x="3209177" y="0"/>
                </a:lnTo>
                <a:lnTo>
                  <a:pt x="4635408" y="0"/>
                </a:lnTo>
                <a:cubicBezTo>
                  <a:pt x="4636965" y="2028107"/>
                  <a:pt x="4611627" y="4876485"/>
                  <a:pt x="4613184" y="6904592"/>
                </a:cubicBezTo>
                <a:lnTo>
                  <a:pt x="0" y="686425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2"/>
          <p:cNvGrpSpPr/>
          <p:nvPr/>
        </p:nvGrpSpPr>
        <p:grpSpPr>
          <a:xfrm>
            <a:off x="1827149" y="1219468"/>
            <a:ext cx="828000" cy="621001"/>
            <a:chOff x="1827149" y="1625954"/>
            <a:chExt cx="828000" cy="828000"/>
          </a:xfrm>
        </p:grpSpPr>
        <p:sp>
          <p:nvSpPr>
            <p:cNvPr id="9" name="椭圆 8"/>
            <p:cNvSpPr>
              <a:spLocks noChangeAspect="1"/>
            </p:cNvSpPr>
            <p:nvPr/>
          </p:nvSpPr>
          <p:spPr>
            <a:xfrm>
              <a:off x="1827149" y="1625954"/>
              <a:ext cx="828000" cy="82800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2060"/>
                </a:solidFill>
              </a:endParaRPr>
            </a:p>
          </p:txBody>
        </p:sp>
        <p:sp>
          <p:nvSpPr>
            <p:cNvPr id="13" name="文本框 12"/>
            <p:cNvSpPr txBox="1"/>
            <p:nvPr/>
          </p:nvSpPr>
          <p:spPr>
            <a:xfrm>
              <a:off x="1904142" y="1782984"/>
              <a:ext cx="674014" cy="533479"/>
            </a:xfrm>
            <a:prstGeom prst="rect">
              <a:avLst/>
            </a:prstGeom>
            <a:noFill/>
          </p:spPr>
          <p:txBody>
            <a:bodyPr wrap="square" rtlCol="0">
              <a:spAutoFit/>
            </a:bodyPr>
            <a:lstStyle/>
            <a:p>
              <a:pPr algn="ctr"/>
              <a:r>
                <a:rPr lang="en-US" altLang="zh-CN" sz="2000" b="1" dirty="0" smtClean="0">
                  <a:solidFill>
                    <a:srgbClr val="002060"/>
                  </a:solidFill>
                  <a:latin typeface="微软雅黑" panose="020B0503020204020204" pitchFamily="34" charset="-122"/>
                  <a:ea typeface="微软雅黑" panose="020B0503020204020204" pitchFamily="34" charset="-122"/>
                </a:rPr>
                <a:t>1</a:t>
              </a:r>
              <a:endParaRPr lang="zh-CN" altLang="en-US" sz="2000" b="1" dirty="0">
                <a:solidFill>
                  <a:srgbClr val="002060"/>
                </a:solidFill>
                <a:latin typeface="微软雅黑" panose="020B0503020204020204" pitchFamily="34" charset="-122"/>
                <a:ea typeface="微软雅黑" panose="020B0503020204020204" pitchFamily="34" charset="-122"/>
              </a:endParaRPr>
            </a:p>
          </p:txBody>
        </p:sp>
      </p:grpSp>
      <p:grpSp>
        <p:nvGrpSpPr>
          <p:cNvPr id="3" name="组合 3"/>
          <p:cNvGrpSpPr/>
          <p:nvPr/>
        </p:nvGrpSpPr>
        <p:grpSpPr>
          <a:xfrm>
            <a:off x="2405971" y="2128973"/>
            <a:ext cx="828000" cy="621001"/>
            <a:chOff x="2405971" y="2838627"/>
            <a:chExt cx="828000" cy="828000"/>
          </a:xfrm>
        </p:grpSpPr>
        <p:sp>
          <p:nvSpPr>
            <p:cNvPr id="10" name="椭圆 9"/>
            <p:cNvSpPr>
              <a:spLocks noChangeAspect="1"/>
            </p:cNvSpPr>
            <p:nvPr/>
          </p:nvSpPr>
          <p:spPr>
            <a:xfrm>
              <a:off x="2405971" y="2838627"/>
              <a:ext cx="828000" cy="82800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2060"/>
                </a:solidFill>
              </a:endParaRPr>
            </a:p>
          </p:txBody>
        </p:sp>
        <p:sp>
          <p:nvSpPr>
            <p:cNvPr id="14" name="文本框 13"/>
            <p:cNvSpPr txBox="1"/>
            <p:nvPr/>
          </p:nvSpPr>
          <p:spPr>
            <a:xfrm>
              <a:off x="2482964" y="2991017"/>
              <a:ext cx="674014" cy="533479"/>
            </a:xfrm>
            <a:prstGeom prst="rect">
              <a:avLst/>
            </a:prstGeom>
            <a:noFill/>
          </p:spPr>
          <p:txBody>
            <a:bodyPr wrap="square" rtlCol="0">
              <a:spAutoFit/>
            </a:bodyPr>
            <a:lstStyle/>
            <a:p>
              <a:pPr algn="ctr"/>
              <a:r>
                <a:rPr lang="en-US" altLang="zh-CN" sz="2000" b="1" dirty="0" smtClean="0">
                  <a:solidFill>
                    <a:srgbClr val="002060"/>
                  </a:solidFill>
                  <a:latin typeface="微软雅黑" panose="020B0503020204020204" pitchFamily="34" charset="-122"/>
                  <a:ea typeface="微软雅黑" panose="020B0503020204020204" pitchFamily="34" charset="-122"/>
                </a:rPr>
                <a:t>2</a:t>
              </a:r>
              <a:endParaRPr lang="zh-CN" altLang="en-US" sz="2000" b="1" dirty="0">
                <a:solidFill>
                  <a:srgbClr val="002060"/>
                </a:solidFill>
                <a:latin typeface="微软雅黑" panose="020B0503020204020204" pitchFamily="34" charset="-122"/>
                <a:ea typeface="微软雅黑" panose="020B0503020204020204" pitchFamily="34" charset="-122"/>
              </a:endParaRPr>
            </a:p>
          </p:txBody>
        </p:sp>
      </p:grpSp>
      <p:grpSp>
        <p:nvGrpSpPr>
          <p:cNvPr id="4" name="组合 6"/>
          <p:cNvGrpSpPr/>
          <p:nvPr/>
        </p:nvGrpSpPr>
        <p:grpSpPr>
          <a:xfrm>
            <a:off x="2984793" y="3034997"/>
            <a:ext cx="828000" cy="621001"/>
            <a:chOff x="2984793" y="4046659"/>
            <a:chExt cx="828000" cy="828000"/>
          </a:xfrm>
        </p:grpSpPr>
        <p:sp>
          <p:nvSpPr>
            <p:cNvPr id="11" name="椭圆 10"/>
            <p:cNvSpPr>
              <a:spLocks noChangeAspect="1"/>
            </p:cNvSpPr>
            <p:nvPr/>
          </p:nvSpPr>
          <p:spPr>
            <a:xfrm>
              <a:off x="2984793" y="4046659"/>
              <a:ext cx="828000" cy="82800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2060"/>
                </a:solidFill>
              </a:endParaRPr>
            </a:p>
          </p:txBody>
        </p:sp>
        <p:sp>
          <p:nvSpPr>
            <p:cNvPr id="15" name="文本框 14"/>
            <p:cNvSpPr txBox="1"/>
            <p:nvPr/>
          </p:nvSpPr>
          <p:spPr>
            <a:xfrm>
              <a:off x="3061786" y="4199049"/>
              <a:ext cx="674014" cy="533479"/>
            </a:xfrm>
            <a:prstGeom prst="rect">
              <a:avLst/>
            </a:prstGeom>
            <a:noFill/>
          </p:spPr>
          <p:txBody>
            <a:bodyPr wrap="square" rtlCol="0">
              <a:spAutoFit/>
            </a:bodyPr>
            <a:lstStyle/>
            <a:p>
              <a:pPr algn="ctr"/>
              <a:r>
                <a:rPr lang="en-US" altLang="zh-CN" sz="2000" b="1" dirty="0" smtClean="0">
                  <a:solidFill>
                    <a:srgbClr val="002060"/>
                  </a:solidFill>
                  <a:latin typeface="微软雅黑" panose="020B0503020204020204" pitchFamily="34" charset="-122"/>
                  <a:ea typeface="微软雅黑" panose="020B0503020204020204" pitchFamily="34" charset="-122"/>
                </a:rPr>
                <a:t>3</a:t>
              </a:r>
              <a:endParaRPr lang="zh-CN" altLang="en-US" sz="2000" b="1" dirty="0">
                <a:solidFill>
                  <a:srgbClr val="002060"/>
                </a:solidFill>
                <a:latin typeface="微软雅黑" panose="020B0503020204020204" pitchFamily="34" charset="-122"/>
                <a:ea typeface="微软雅黑" panose="020B0503020204020204" pitchFamily="34" charset="-122"/>
              </a:endParaRPr>
            </a:p>
          </p:txBody>
        </p:sp>
      </p:grpSp>
      <p:grpSp>
        <p:nvGrpSpPr>
          <p:cNvPr id="6" name="组合 17"/>
          <p:cNvGrpSpPr/>
          <p:nvPr/>
        </p:nvGrpSpPr>
        <p:grpSpPr>
          <a:xfrm>
            <a:off x="3563616" y="3941023"/>
            <a:ext cx="828000" cy="621001"/>
            <a:chOff x="3563616" y="5254690"/>
            <a:chExt cx="828000" cy="828000"/>
          </a:xfrm>
        </p:grpSpPr>
        <p:sp>
          <p:nvSpPr>
            <p:cNvPr id="12" name="椭圆 11"/>
            <p:cNvSpPr>
              <a:spLocks noChangeAspect="1"/>
            </p:cNvSpPr>
            <p:nvPr/>
          </p:nvSpPr>
          <p:spPr>
            <a:xfrm>
              <a:off x="3563616" y="5254690"/>
              <a:ext cx="828000" cy="82800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2060"/>
                </a:solidFill>
              </a:endParaRPr>
            </a:p>
          </p:txBody>
        </p:sp>
        <p:sp>
          <p:nvSpPr>
            <p:cNvPr id="16" name="文本框 15"/>
            <p:cNvSpPr txBox="1"/>
            <p:nvPr/>
          </p:nvSpPr>
          <p:spPr>
            <a:xfrm>
              <a:off x="3640609" y="5407080"/>
              <a:ext cx="674014" cy="533479"/>
            </a:xfrm>
            <a:prstGeom prst="rect">
              <a:avLst/>
            </a:prstGeom>
            <a:noFill/>
          </p:spPr>
          <p:txBody>
            <a:bodyPr wrap="square" rtlCol="0">
              <a:spAutoFit/>
            </a:bodyPr>
            <a:lstStyle/>
            <a:p>
              <a:pPr algn="ctr"/>
              <a:r>
                <a:rPr lang="en-US" altLang="zh-CN" sz="2000" b="1" dirty="0" smtClean="0">
                  <a:solidFill>
                    <a:srgbClr val="002060"/>
                  </a:solidFill>
                  <a:latin typeface="微软雅黑" panose="020B0503020204020204" pitchFamily="34" charset="-122"/>
                  <a:ea typeface="微软雅黑" panose="020B0503020204020204" pitchFamily="34" charset="-122"/>
                </a:rPr>
                <a:t>4</a:t>
              </a:r>
              <a:endParaRPr lang="zh-CN" altLang="en-US" sz="2000" b="1" dirty="0">
                <a:solidFill>
                  <a:srgbClr val="002060"/>
                </a:solidFill>
                <a:latin typeface="微软雅黑" panose="020B0503020204020204" pitchFamily="34" charset="-122"/>
                <a:ea typeface="微软雅黑" panose="020B0503020204020204" pitchFamily="34" charset="-122"/>
              </a:endParaRPr>
            </a:p>
          </p:txBody>
        </p:sp>
      </p:grpSp>
      <p:sp>
        <p:nvSpPr>
          <p:cNvPr id="17" name="文本框 16"/>
          <p:cNvSpPr txBox="1"/>
          <p:nvPr/>
        </p:nvSpPr>
        <p:spPr>
          <a:xfrm>
            <a:off x="2984793" y="1219468"/>
            <a:ext cx="5582946" cy="646331"/>
          </a:xfrm>
          <a:prstGeom prst="rect">
            <a:avLst/>
          </a:prstGeom>
          <a:noFill/>
        </p:spPr>
        <p:txBody>
          <a:bodyPr wrap="square" rtlCol="0">
            <a:spAutoFit/>
          </a:bodyPr>
          <a:lstStyle/>
          <a:p>
            <a:r>
              <a:rPr lang="zh-CN" altLang="en-US" sz="2000" b="1" dirty="0" smtClean="0">
                <a:solidFill>
                  <a:srgbClr val="002060"/>
                </a:solidFill>
                <a:latin typeface="ＭＳ Ｐゴシック" panose="020B0600070205080204" pitchFamily="50" charset="-128"/>
                <a:ea typeface="ＭＳ Ｐゴシック" panose="020B0600070205080204" pitchFamily="50" charset="-128"/>
              </a:rPr>
              <a:t>中持</a:t>
            </a:r>
            <a:r>
              <a:rPr lang="ja-JP" altLang="en-US" sz="2000" b="1" dirty="0" smtClean="0">
                <a:solidFill>
                  <a:srgbClr val="002060"/>
                </a:solidFill>
                <a:latin typeface="ＭＳ Ｐゴシック" panose="020B0600070205080204" pitchFamily="50" charset="-128"/>
                <a:ea typeface="ＭＳ Ｐゴシック" panose="020B0600070205080204" pitchFamily="50" charset="-128"/>
              </a:rPr>
              <a:t>について</a:t>
            </a:r>
            <a:endParaRPr lang="en-US" altLang="zh-CN" sz="2000" b="1" dirty="0" smtClean="0">
              <a:solidFill>
                <a:srgbClr val="002060"/>
              </a:solidFill>
              <a:latin typeface="ＭＳ Ｐゴシック" panose="020B0600070205080204" pitchFamily="50" charset="-128"/>
              <a:ea typeface="ＭＳ Ｐゴシック" panose="020B0600070205080204" pitchFamily="50" charset="-128"/>
            </a:endParaRPr>
          </a:p>
          <a:p>
            <a:r>
              <a:rPr lang="da-DK" altLang="zh-CN" sz="1600" dirty="0" smtClean="0">
                <a:solidFill>
                  <a:srgbClr val="002060"/>
                </a:solidFill>
                <a:latin typeface="ＭＳ Ｐゴシック" panose="020B0600070205080204" pitchFamily="50" charset="-128"/>
                <a:ea typeface="ＭＳ Ｐゴシック" panose="020B0600070205080204" pitchFamily="50" charset="-128"/>
                <a:cs typeface="Times New Roman" panose="02020603050405020304" pitchFamily="18" charset="0"/>
              </a:rPr>
              <a:t>Compony Profile</a:t>
            </a:r>
            <a:endParaRPr lang="da-DK" altLang="zh-CN" sz="1600" dirty="0">
              <a:solidFill>
                <a:srgbClr val="002060"/>
              </a:solidFill>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21" name="文本框 20"/>
          <p:cNvSpPr txBox="1"/>
          <p:nvPr/>
        </p:nvSpPr>
        <p:spPr>
          <a:xfrm>
            <a:off x="3566309" y="2126652"/>
            <a:ext cx="5001431" cy="646331"/>
          </a:xfrm>
          <a:prstGeom prst="rect">
            <a:avLst/>
          </a:prstGeom>
          <a:noFill/>
        </p:spPr>
        <p:txBody>
          <a:bodyPr wrap="square" rtlCol="0">
            <a:spAutoFit/>
          </a:bodyPr>
          <a:lstStyle/>
          <a:p>
            <a:r>
              <a:rPr lang="ja-JP" altLang="en-US" sz="2000" b="1" dirty="0" smtClean="0">
                <a:solidFill>
                  <a:srgbClr val="002060"/>
                </a:solidFill>
                <a:latin typeface="ＭＳ Ｐゴシック" panose="020B0600070205080204" pitchFamily="50" charset="-128"/>
                <a:ea typeface="ＭＳ Ｐゴシック" panose="020B0600070205080204" pitchFamily="50" charset="-128"/>
              </a:rPr>
              <a:t>業務領域</a:t>
            </a:r>
            <a:endParaRPr lang="en-US" altLang="zh-CN" sz="2000" b="1" dirty="0" smtClean="0">
              <a:solidFill>
                <a:srgbClr val="002060"/>
              </a:solidFill>
              <a:latin typeface="ＭＳ Ｐゴシック" panose="020B0600070205080204" pitchFamily="50" charset="-128"/>
              <a:ea typeface="ＭＳ Ｐゴシック" panose="020B0600070205080204" pitchFamily="50" charset="-128"/>
            </a:endParaRPr>
          </a:p>
          <a:p>
            <a:r>
              <a:rPr lang="da-DK" altLang="zh-CN" sz="1600" dirty="0" smtClean="0">
                <a:solidFill>
                  <a:srgbClr val="002060"/>
                </a:solidFill>
                <a:latin typeface="ＭＳ Ｐゴシック" panose="020B0600070205080204" pitchFamily="50" charset="-128"/>
                <a:ea typeface="ＭＳ Ｐゴシック" panose="020B0600070205080204" pitchFamily="50" charset="-128"/>
                <a:cs typeface="Times New Roman" panose="02020603050405020304" pitchFamily="18" charset="0"/>
              </a:rPr>
              <a:t>Business Areas</a:t>
            </a:r>
            <a:endParaRPr lang="da-DK" altLang="zh-CN" sz="1600" dirty="0">
              <a:solidFill>
                <a:srgbClr val="002060"/>
              </a:solidFill>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22" name="文本框 21"/>
          <p:cNvSpPr txBox="1"/>
          <p:nvPr/>
        </p:nvSpPr>
        <p:spPr>
          <a:xfrm>
            <a:off x="4147824" y="3033834"/>
            <a:ext cx="4996177" cy="1261884"/>
          </a:xfrm>
          <a:prstGeom prst="rect">
            <a:avLst/>
          </a:prstGeom>
          <a:noFill/>
        </p:spPr>
        <p:txBody>
          <a:bodyPr wrap="square" rtlCol="0">
            <a:spAutoFit/>
          </a:bodyPr>
          <a:lstStyle/>
          <a:p>
            <a:r>
              <a:rPr lang="ja-JP" altLang="en-US" sz="2000" b="1" dirty="0" smtClean="0">
                <a:solidFill>
                  <a:srgbClr val="002060"/>
                </a:solidFill>
                <a:latin typeface="ＭＳ Ｐゴシック" panose="020B0600070205080204" pitchFamily="50" charset="-128"/>
                <a:ea typeface="ＭＳ Ｐゴシック" panose="020B0600070205080204" pitchFamily="50" charset="-128"/>
              </a:rPr>
              <a:t>サービス方式</a:t>
            </a:r>
            <a:endParaRPr lang="en-US" altLang="zh-CN" sz="2000" b="1" dirty="0" smtClean="0">
              <a:solidFill>
                <a:srgbClr val="002060"/>
              </a:solidFill>
              <a:latin typeface="ＭＳ Ｐゴシック" panose="020B0600070205080204" pitchFamily="50" charset="-128"/>
              <a:ea typeface="ＭＳ Ｐゴシック" panose="020B0600070205080204" pitchFamily="50" charset="-128"/>
            </a:endParaRPr>
          </a:p>
          <a:p>
            <a:r>
              <a:rPr lang="en-US" altLang="zh-CN" sz="1600" dirty="0" smtClean="0">
                <a:solidFill>
                  <a:srgbClr val="002060"/>
                </a:solidFill>
                <a:latin typeface="ＭＳ Ｐゴシック" panose="020B0600070205080204" pitchFamily="50" charset="-128"/>
                <a:ea typeface="ＭＳ Ｐゴシック" panose="020B0600070205080204" pitchFamily="50" charset="-128"/>
                <a:cs typeface="Times New Roman" panose="02020603050405020304" pitchFamily="18" charset="0"/>
              </a:rPr>
              <a:t>Service  Mode</a:t>
            </a:r>
          </a:p>
          <a:p>
            <a:endParaRPr lang="zh-CN" altLang="en-US" sz="2000" b="1" dirty="0" smtClean="0">
              <a:solidFill>
                <a:srgbClr val="002060"/>
              </a:solidFill>
              <a:latin typeface="微软雅黑" panose="020B0503020204020204" pitchFamily="34" charset="-122"/>
              <a:ea typeface="微软雅黑" panose="020B0503020204020204" pitchFamily="34" charset="-122"/>
            </a:endParaRPr>
          </a:p>
          <a:p>
            <a:endParaRPr lang="da-DK" altLang="zh-CN" sz="20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文本框 22"/>
          <p:cNvSpPr txBox="1"/>
          <p:nvPr/>
        </p:nvSpPr>
        <p:spPr>
          <a:xfrm>
            <a:off x="4729339" y="3941020"/>
            <a:ext cx="4414660" cy="646331"/>
          </a:xfrm>
          <a:prstGeom prst="rect">
            <a:avLst/>
          </a:prstGeom>
          <a:noFill/>
        </p:spPr>
        <p:txBody>
          <a:bodyPr wrap="square" rtlCol="0">
            <a:spAutoFit/>
          </a:bodyPr>
          <a:lstStyle/>
          <a:p>
            <a:r>
              <a:rPr lang="ja-JP" altLang="en-US" sz="2000" b="1" dirty="0" smtClean="0">
                <a:solidFill>
                  <a:srgbClr val="002060"/>
                </a:solidFill>
                <a:latin typeface="ＭＳ Ｐゴシック" panose="020B0600070205080204" pitchFamily="50" charset="-128"/>
                <a:ea typeface="ＭＳ Ｐゴシック" panose="020B0600070205080204" pitchFamily="50" charset="-128"/>
              </a:rPr>
              <a:t>技術的優位性</a:t>
            </a:r>
            <a:endParaRPr lang="en-US" altLang="zh-CN" sz="2000" b="1" dirty="0">
              <a:solidFill>
                <a:srgbClr val="002060"/>
              </a:solidFill>
              <a:latin typeface="ＭＳ Ｐゴシック" panose="020B0600070205080204" pitchFamily="50" charset="-128"/>
              <a:ea typeface="ＭＳ Ｐゴシック" panose="020B0600070205080204" pitchFamily="50" charset="-128"/>
            </a:endParaRPr>
          </a:p>
          <a:p>
            <a:r>
              <a:rPr lang="da-DK" altLang="zh-CN" sz="1600" dirty="0" smtClean="0">
                <a:solidFill>
                  <a:srgbClr val="002060"/>
                </a:solidFill>
                <a:latin typeface="ＭＳ Ｐゴシック" panose="020B0600070205080204" pitchFamily="50" charset="-128"/>
                <a:ea typeface="ＭＳ Ｐゴシック" panose="020B0600070205080204" pitchFamily="50" charset="-128"/>
                <a:cs typeface="Times New Roman" panose="02020603050405020304" pitchFamily="18" charset="0"/>
              </a:rPr>
              <a:t>Competive Thecnique  </a:t>
            </a:r>
            <a:endParaRPr lang="da-DK" altLang="zh-CN" sz="1600" dirty="0">
              <a:solidFill>
                <a:srgbClr val="002060"/>
              </a:solidFill>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25" name="文本框 24"/>
          <p:cNvSpPr txBox="1"/>
          <p:nvPr/>
        </p:nvSpPr>
        <p:spPr>
          <a:xfrm>
            <a:off x="4362223" y="194544"/>
            <a:ext cx="4205521" cy="707886"/>
          </a:xfrm>
          <a:prstGeom prst="rect">
            <a:avLst/>
          </a:prstGeom>
          <a:noFill/>
        </p:spPr>
        <p:txBody>
          <a:bodyPr wrap="square" rtlCol="0">
            <a:spAutoFit/>
          </a:bodyPr>
          <a:lstStyle/>
          <a:p>
            <a:pPr algn="ctr"/>
            <a:r>
              <a:rPr lang="ja-JP" altLang="en-US" sz="4000" b="1" dirty="0">
                <a:latin typeface="ＭＳ Ｐゴシック" panose="020B0600070205080204" pitchFamily="50" charset="-128"/>
                <a:ea typeface="ＭＳ Ｐゴシック" panose="020B0600070205080204" pitchFamily="50" charset="-128"/>
                <a:cs typeface="Times New Roman" panose="02020603050405020304" pitchFamily="18" charset="0"/>
              </a:rPr>
              <a:t>目</a:t>
            </a:r>
            <a:r>
              <a:rPr lang="zh-CN" altLang="en-US" sz="4000" b="1" dirty="0" smtClean="0">
                <a:latin typeface="ＭＳ Ｐゴシック" panose="020B0600070205080204" pitchFamily="50" charset="-128"/>
                <a:ea typeface="ＭＳ Ｐゴシック" panose="020B0600070205080204" pitchFamily="50" charset="-128"/>
                <a:cs typeface="Times New Roman" panose="02020603050405020304" pitchFamily="18" charset="0"/>
              </a:rPr>
              <a:t>  </a:t>
            </a:r>
            <a:r>
              <a:rPr lang="ja-JP" altLang="en-US" sz="4000" b="1" dirty="0" smtClean="0">
                <a:latin typeface="ＭＳ Ｐゴシック" panose="020B0600070205080204" pitchFamily="50" charset="-128"/>
                <a:ea typeface="ＭＳ Ｐゴシック" panose="020B0600070205080204" pitchFamily="50" charset="-128"/>
                <a:cs typeface="Times New Roman" panose="02020603050405020304" pitchFamily="18" charset="0"/>
              </a:rPr>
              <a:t>次</a:t>
            </a:r>
            <a:endParaRPr lang="zh-CN" altLang="en-US" sz="4000" b="1" dirty="0">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Tree>
    <p:extLst>
      <p:ext uri="{BB962C8B-B14F-4D97-AF65-F5344CB8AC3E}">
        <p14:creationId xmlns:p14="http://schemas.microsoft.com/office/powerpoint/2010/main" val="2051902959"/>
      </p:ext>
    </p:extLst>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25245" r="46107" b="33959"/>
          <a:stretch/>
        </p:blipFill>
        <p:spPr>
          <a:xfrm>
            <a:off x="3" y="1817916"/>
            <a:ext cx="3000363" cy="1436914"/>
          </a:xfrm>
          <a:prstGeom prst="rect">
            <a:avLst/>
          </a:prstGeom>
        </p:spPr>
      </p:pic>
      <p:sp>
        <p:nvSpPr>
          <p:cNvPr id="3" name="矩形 2"/>
          <p:cNvSpPr/>
          <p:nvPr/>
        </p:nvSpPr>
        <p:spPr>
          <a:xfrm rot="2700000">
            <a:off x="2475180" y="1914565"/>
            <a:ext cx="1182137" cy="136819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70C0"/>
              </a:solidFill>
            </a:endParaRPr>
          </a:p>
        </p:txBody>
      </p:sp>
      <p:sp>
        <p:nvSpPr>
          <p:cNvPr id="4" name="矩形 3"/>
          <p:cNvSpPr/>
          <p:nvPr/>
        </p:nvSpPr>
        <p:spPr>
          <a:xfrm rot="2700000">
            <a:off x="3616741" y="2988851"/>
            <a:ext cx="278046" cy="37072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5" name="矩形 4"/>
          <p:cNvSpPr/>
          <p:nvPr/>
        </p:nvSpPr>
        <p:spPr>
          <a:xfrm rot="2700000">
            <a:off x="4264631" y="2980093"/>
            <a:ext cx="136159" cy="18154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6" name="文本框 9"/>
          <p:cNvSpPr txBox="1"/>
          <p:nvPr/>
        </p:nvSpPr>
        <p:spPr>
          <a:xfrm>
            <a:off x="2071670" y="2200785"/>
            <a:ext cx="1963492" cy="1077218"/>
          </a:xfrm>
          <a:prstGeom prst="rect">
            <a:avLst/>
          </a:prstGeom>
          <a:noFill/>
        </p:spPr>
        <p:txBody>
          <a:bodyPr wrap="square" rtlCol="0">
            <a:sp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PART</a:t>
            </a:r>
          </a:p>
          <a:p>
            <a:pPr algn="ctr"/>
            <a:r>
              <a:rPr lang="en-US" altLang="zh-CN" sz="3200" b="1" dirty="0" smtClean="0">
                <a:solidFill>
                  <a:schemeClr val="bg1"/>
                </a:solidFill>
                <a:latin typeface="微软雅黑" panose="020B0503020204020204" pitchFamily="34" charset="-122"/>
                <a:ea typeface="微软雅黑" panose="020B0503020204020204" pitchFamily="34" charset="-122"/>
              </a:rPr>
              <a:t>1</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7" name="文本框 12"/>
          <p:cNvSpPr txBox="1"/>
          <p:nvPr/>
        </p:nvSpPr>
        <p:spPr>
          <a:xfrm>
            <a:off x="3735433" y="1849154"/>
            <a:ext cx="3208562" cy="646331"/>
          </a:xfrm>
          <a:prstGeom prst="rect">
            <a:avLst/>
          </a:prstGeom>
          <a:noFill/>
        </p:spPr>
        <p:txBody>
          <a:bodyPr wrap="square" rtlCol="0">
            <a:spAutoFit/>
          </a:bodyPr>
          <a:lstStyle/>
          <a:p>
            <a:pPr algn="ctr"/>
            <a:r>
              <a:rPr lang="zh-CN" altLang="en-US" sz="3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中持</a:t>
            </a:r>
            <a:r>
              <a:rPr lang="ja-JP" altLang="en-US" sz="3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について</a:t>
            </a:r>
            <a:endParaRPr lang="zh-CN" altLang="en-US" sz="3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cxnSp>
        <p:nvCxnSpPr>
          <p:cNvPr id="8" name="直接连接符 7"/>
          <p:cNvCxnSpPr/>
          <p:nvPr/>
        </p:nvCxnSpPr>
        <p:spPr>
          <a:xfrm flipV="1">
            <a:off x="4017912" y="2518173"/>
            <a:ext cx="5126093" cy="25337"/>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15"/>
          <p:cNvSpPr txBox="1"/>
          <p:nvPr/>
        </p:nvSpPr>
        <p:spPr>
          <a:xfrm>
            <a:off x="4990568" y="2636294"/>
            <a:ext cx="1440160" cy="338554"/>
          </a:xfrm>
          <a:prstGeom prst="rect">
            <a:avLst/>
          </a:prstGeom>
          <a:noFill/>
        </p:spPr>
        <p:txBody>
          <a:bodyPr wrap="square" rtlCol="0">
            <a:spAutoFit/>
          </a:bodyPr>
          <a:lstStyle/>
          <a:p>
            <a:pPr algn="ct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サービス理念</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0" name="文本框 16"/>
          <p:cNvSpPr txBox="1"/>
          <p:nvPr/>
        </p:nvSpPr>
        <p:spPr>
          <a:xfrm>
            <a:off x="6366168" y="2636294"/>
            <a:ext cx="1339087" cy="338554"/>
          </a:xfrm>
          <a:prstGeom prst="rect">
            <a:avLst/>
          </a:prstGeom>
          <a:noFill/>
        </p:spPr>
        <p:txBody>
          <a:bodyPr wrap="square" rtlCol="0">
            <a:spAutoFit/>
          </a:bodyPr>
          <a:lstStyle/>
          <a:p>
            <a:pPr algn="ct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チーム構成</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1" name="文本框 17"/>
          <p:cNvSpPr txBox="1"/>
          <p:nvPr/>
        </p:nvSpPr>
        <p:spPr>
          <a:xfrm>
            <a:off x="7670315" y="2629143"/>
            <a:ext cx="1474553" cy="338554"/>
          </a:xfrm>
          <a:prstGeom prst="rect">
            <a:avLst/>
          </a:prstGeom>
          <a:noFill/>
        </p:spPr>
        <p:txBody>
          <a:bodyPr wrap="square" rtlCol="0">
            <a:spAutoFit/>
          </a:bodyPr>
          <a:lstStyle/>
          <a:p>
            <a:pPr algn="ct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業界での実績</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6" name="文本框 15"/>
          <p:cNvSpPr txBox="1"/>
          <p:nvPr/>
        </p:nvSpPr>
        <p:spPr>
          <a:xfrm>
            <a:off x="3871546" y="2629143"/>
            <a:ext cx="1468168" cy="338554"/>
          </a:xfrm>
          <a:prstGeom prst="rect">
            <a:avLst/>
          </a:prstGeom>
          <a:noFill/>
        </p:spPr>
        <p:txBody>
          <a:bodyPr wrap="square" rtlCol="0">
            <a:spAutoFit/>
          </a:bodyPr>
          <a:lstStyle/>
          <a:p>
            <a:pPr algn="ctr"/>
            <a:r>
              <a:rPr lang="ja-JP"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rPr>
              <a:t>会社</a:t>
            </a: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紹介</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7" name="矩形 16"/>
          <p:cNvSpPr/>
          <p:nvPr/>
        </p:nvSpPr>
        <p:spPr>
          <a:xfrm>
            <a:off x="0" y="4446999"/>
            <a:ext cx="9144000" cy="696503"/>
          </a:xfrm>
          <a:prstGeom prst="rect">
            <a:avLst/>
          </a:prstGeom>
          <a:solidFill>
            <a:schemeClr val="bg1"/>
          </a:solidFill>
          <a:ln w="19050">
            <a:noFill/>
            <a:prstDash val="sysDot"/>
          </a:ln>
        </p:spPr>
        <p:txBody>
          <a:bodyPr rtlCol="0" anchor="ctr"/>
          <a:lstStyle/>
          <a:p>
            <a:pPr marL="180000" algn="ctr">
              <a:lnSpc>
                <a:spcPct val="175000"/>
              </a:lnSpc>
              <a:buClr>
                <a:srgbClr val="C00000"/>
              </a:buClr>
              <a:buFont typeface="微软雅黑" panose="020B0503020204020204" pitchFamily="34" charset="-122"/>
              <a:buChar char="★"/>
            </a:pPr>
            <a:endParaRPr lang="zh-CN" altLang="en-US" sz="1400" dirty="0" smtClean="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7"/>
          <p:cNvGrpSpPr>
            <a:grpSpLocks/>
          </p:cNvGrpSpPr>
          <p:nvPr/>
        </p:nvGrpSpPr>
        <p:grpSpPr bwMode="auto">
          <a:xfrm>
            <a:off x="1403350" y="3261122"/>
            <a:ext cx="6337001" cy="611803"/>
            <a:chOff x="1511728" y="3861048"/>
            <a:chExt cx="6336815" cy="814917"/>
          </a:xfrm>
        </p:grpSpPr>
        <p:sp>
          <p:nvSpPr>
            <p:cNvPr id="11" name="双波形 10"/>
            <p:cNvSpPr/>
            <p:nvPr/>
          </p:nvSpPr>
          <p:spPr>
            <a:xfrm>
              <a:off x="1692697" y="4076731"/>
              <a:ext cx="6155846" cy="599234"/>
            </a:xfrm>
            <a:prstGeom prst="doubleWave">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wrap="square">
              <a:spAutoFit/>
            </a:bodyPr>
            <a:lstStyle/>
            <a:p>
              <a:pPr>
                <a:defRPr/>
              </a:pPr>
              <a:r>
                <a:rPr lang="en-US" altLang="zh-CN" sz="1600" b="1" spc="300" dirty="0">
                  <a:latin typeface="微软雅黑" panose="020B0503020204020204" pitchFamily="34" charset="-122"/>
                  <a:ea typeface="微软雅黑" panose="020B0503020204020204" pitchFamily="34" charset="-122"/>
                </a:rPr>
                <a:t>     </a:t>
              </a:r>
              <a:r>
                <a:rPr lang="ja-JP" altLang="en-US" sz="1600" b="1" spc="300" dirty="0" smtClean="0">
                  <a:latin typeface="ＭＳ Ｐゴシック" panose="020B0600070205080204" pitchFamily="50" charset="-128"/>
                  <a:ea typeface="ＭＳ Ｐゴシック" panose="020B0600070205080204" pitchFamily="50" charset="-128"/>
                </a:rPr>
                <a:t>排出基準がどんどんアップする生活汚水処理施設</a:t>
              </a:r>
              <a:r>
                <a:rPr lang="zh-CN" altLang="en-US" sz="1600" b="1" spc="300" dirty="0" smtClean="0">
                  <a:latin typeface="ＭＳ Ｐゴシック" panose="020B0600070205080204" pitchFamily="50" charset="-128"/>
                  <a:ea typeface="ＭＳ Ｐゴシック" panose="020B0600070205080204" pitchFamily="50" charset="-128"/>
                </a:rPr>
                <a:t>   </a:t>
              </a:r>
              <a:endParaRPr lang="en-US" altLang="zh-CN" sz="1600" b="1" spc="300" dirty="0">
                <a:latin typeface="ＭＳ Ｐゴシック" panose="020B0600070205080204" pitchFamily="50" charset="-128"/>
                <a:ea typeface="ＭＳ Ｐゴシック" panose="020B0600070205080204" pitchFamily="50" charset="-128"/>
              </a:endParaRPr>
            </a:p>
          </p:txBody>
        </p:sp>
        <p:grpSp>
          <p:nvGrpSpPr>
            <p:cNvPr id="8" name="组合 4"/>
            <p:cNvGrpSpPr>
              <a:grpSpLocks/>
            </p:cNvGrpSpPr>
            <p:nvPr/>
          </p:nvGrpSpPr>
          <p:grpSpPr bwMode="auto">
            <a:xfrm>
              <a:off x="1511728" y="3861048"/>
              <a:ext cx="612000" cy="720000"/>
              <a:chOff x="3479470" y="1195388"/>
              <a:chExt cx="3950030" cy="4467225"/>
            </a:xfrm>
          </p:grpSpPr>
          <p:pic>
            <p:nvPicPr>
              <p:cNvPr id="21531" name="Picture 2" descr="C:\Users\zcls\Desktop\a29-78fasjfa73-jpg (757).jpg"/>
              <p:cNvPicPr>
                <a:picLocks noChangeAspect="1" noChangeArrowheads="1"/>
              </p:cNvPicPr>
              <p:nvPr/>
            </p:nvPicPr>
            <p:blipFill>
              <a:blip r:embed="rId4">
                <a:clrChange>
                  <a:clrFrom>
                    <a:srgbClr val="FFFFFF"/>
                  </a:clrFrom>
                  <a:clrTo>
                    <a:srgbClr val="FFFFFF">
                      <a:alpha val="0"/>
                    </a:srgbClr>
                  </a:clrTo>
                </a:clrChange>
              </a:blip>
              <a:srcRect l="30882"/>
              <a:stretch>
                <a:fillRect/>
              </a:stretch>
            </p:blipFill>
            <p:spPr bwMode="auto">
              <a:xfrm>
                <a:off x="3479470" y="1195388"/>
                <a:ext cx="3950030" cy="4467225"/>
              </a:xfrm>
              <a:prstGeom prst="rect">
                <a:avLst/>
              </a:prstGeom>
              <a:noFill/>
              <a:ln w="9525">
                <a:noFill/>
                <a:miter lim="800000"/>
                <a:headEnd/>
                <a:tailEnd/>
              </a:ln>
            </p:spPr>
          </p:pic>
          <p:sp>
            <p:nvSpPr>
              <p:cNvPr id="3" name="矩形 2"/>
              <p:cNvSpPr/>
              <p:nvPr/>
            </p:nvSpPr>
            <p:spPr>
              <a:xfrm>
                <a:off x="3479470" y="3143649"/>
                <a:ext cx="512295" cy="2302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a:xfrm>
                <a:off x="3479470" y="1195388"/>
                <a:ext cx="1239757" cy="797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nvGrpSpPr>
          <p:cNvPr id="9" name="组合 22"/>
          <p:cNvGrpSpPr>
            <a:grpSpLocks/>
          </p:cNvGrpSpPr>
          <p:nvPr/>
        </p:nvGrpSpPr>
        <p:grpSpPr bwMode="auto">
          <a:xfrm>
            <a:off x="683568" y="535472"/>
            <a:ext cx="7523163" cy="1927653"/>
            <a:chOff x="682988" y="305498"/>
            <a:chExt cx="7524000" cy="2569823"/>
          </a:xfrm>
        </p:grpSpPr>
        <p:sp>
          <p:nvSpPr>
            <p:cNvPr id="26" name="矩形 25"/>
            <p:cNvSpPr/>
            <p:nvPr/>
          </p:nvSpPr>
          <p:spPr>
            <a:xfrm>
              <a:off x="682988" y="454504"/>
              <a:ext cx="7524000" cy="2420817"/>
            </a:xfrm>
            <a:prstGeom prst="rect">
              <a:avLst/>
            </a:prstGeom>
          </p:spPr>
          <p:txBody>
            <a:bodyPr>
              <a:spAutoFit/>
            </a:bodyPr>
            <a:lstStyle/>
            <a:p>
              <a:pPr algn="just">
                <a:lnSpc>
                  <a:spcPct val="175000"/>
                </a:lnSpc>
                <a:defRPr/>
              </a:pPr>
              <a:r>
                <a:rPr lang="zh-CN" altLang="en-US" sz="1600" b="1" spc="300" dirty="0" smtClean="0">
                  <a:solidFill>
                    <a:schemeClr val="bg1"/>
                  </a:solidFill>
                  <a:latin typeface="ＭＳ Ｐゴシック" panose="020B0600070205080204" pitchFamily="50" charset="-128"/>
                  <a:ea typeface="ＭＳ Ｐゴシック" panose="020B0600070205080204" pitchFamily="50" charset="-128"/>
                </a:rPr>
                <a:t>中持水务</a:t>
              </a:r>
              <a:r>
                <a:rPr lang="ja-JP" altLang="en-US" sz="1600" b="1" spc="300" dirty="0" smtClean="0">
                  <a:solidFill>
                    <a:schemeClr val="bg1"/>
                  </a:solidFill>
                  <a:latin typeface="ＭＳ Ｐゴシック" panose="020B0600070205080204" pitchFamily="50" charset="-128"/>
                  <a:ea typeface="ＭＳ Ｐゴシック" panose="020B0600070205080204" pitchFamily="50" charset="-128"/>
                </a:rPr>
                <a:t>む</a:t>
              </a:r>
              <a:r>
                <a:rPr lang="ja-JP" altLang="en-US" sz="1600" b="1" spc="300" dirty="0" smtClean="0">
                  <a:latin typeface="ＭＳ Ｐゴシック" panose="020B0600070205080204" pitchFamily="50" charset="-128"/>
                  <a:ea typeface="ＭＳ Ｐゴシック" panose="020B0600070205080204" pitchFamily="50" charset="-128"/>
                </a:rPr>
                <a:t>総合環境サービスのトップ企業。環境インフラの運営管理を紐帯として、中国の中小都市政府の水環境改善と工業団地の環境リスク管理を支援し、これらと長期的パートナーシップを</a:t>
              </a:r>
              <a:r>
                <a:rPr lang="ja-JP" altLang="en-US" sz="1600" b="1" spc="300" dirty="0">
                  <a:latin typeface="ＭＳ Ｐゴシック" panose="020B0600070205080204" pitchFamily="50" charset="-128"/>
                  <a:ea typeface="ＭＳ Ｐゴシック" panose="020B0600070205080204" pitchFamily="50" charset="-128"/>
                </a:rPr>
                <a:t>構築</a:t>
              </a:r>
              <a:r>
                <a:rPr lang="ja-JP" altLang="en-US" sz="1600" b="1" spc="300" dirty="0" smtClean="0">
                  <a:latin typeface="ＭＳ Ｐゴシック" panose="020B0600070205080204" pitchFamily="50" charset="-128"/>
                  <a:ea typeface="ＭＳ Ｐゴシック" panose="020B0600070205080204" pitchFamily="50" charset="-128"/>
                </a:rPr>
                <a:t>して、環境･グリーン発展の総合的解決策を絶え間なく提供している。</a:t>
              </a:r>
              <a:endParaRPr lang="zh-CN" altLang="en-US" sz="1600" b="1" spc="300" dirty="0">
                <a:latin typeface="ＭＳ Ｐゴシック" panose="020B0600070205080204" pitchFamily="50" charset="-128"/>
                <a:ea typeface="ＭＳ Ｐゴシック" panose="020B0600070205080204" pitchFamily="50" charset="-128"/>
              </a:endParaRPr>
            </a:p>
          </p:txBody>
        </p:sp>
        <p:sp>
          <p:nvSpPr>
            <p:cNvPr id="15" name="矩形 14"/>
            <p:cNvSpPr/>
            <p:nvPr/>
          </p:nvSpPr>
          <p:spPr>
            <a:xfrm>
              <a:off x="682988" y="305498"/>
              <a:ext cx="1446928" cy="738555"/>
            </a:xfrm>
            <a:prstGeom prst="rect">
              <a:avLst/>
            </a:prstGeom>
          </p:spPr>
          <p:txBody>
            <a:bodyPr wrap="square">
              <a:spAutoFit/>
            </a:bodyPr>
            <a:lstStyle/>
            <a:p>
              <a:pPr>
                <a:lnSpc>
                  <a:spcPct val="150000"/>
                </a:lnSpc>
                <a:defRPr/>
              </a:pPr>
              <a:r>
                <a:rPr lang="zh-CN" altLang="en-US" sz="2000" b="1" spc="300" dirty="0" smtClean="0">
                  <a:solidFill>
                    <a:srgbClr val="C00000"/>
                  </a:solidFill>
                  <a:latin typeface="ＭＳ Ｐゴシック" panose="020B0600070205080204" pitchFamily="50" charset="-128"/>
                  <a:ea typeface="ＭＳ Ｐゴシック" panose="020B0600070205080204" pitchFamily="50" charset="-128"/>
                </a:rPr>
                <a:t>中持水</a:t>
              </a:r>
              <a:r>
                <a:rPr lang="ja-JP" altLang="en-US" sz="2000" b="1" spc="300" dirty="0" smtClean="0">
                  <a:solidFill>
                    <a:srgbClr val="C00000"/>
                  </a:solidFill>
                  <a:latin typeface="ＭＳ Ｐゴシック" panose="020B0600070205080204" pitchFamily="50" charset="-128"/>
                  <a:ea typeface="ＭＳ Ｐゴシック" panose="020B0600070205080204" pitchFamily="50" charset="-128"/>
                </a:rPr>
                <a:t>務</a:t>
              </a:r>
              <a:endParaRPr lang="zh-CN" altLang="en-US" sz="2000" dirty="0">
                <a:latin typeface="ＭＳ Ｐゴシック" panose="020B0600070205080204" pitchFamily="50" charset="-128"/>
                <a:ea typeface="ＭＳ Ｐゴシック" panose="020B0600070205080204" pitchFamily="50" charset="-128"/>
              </a:endParaRPr>
            </a:p>
          </p:txBody>
        </p:sp>
      </p:grpSp>
      <p:grpSp>
        <p:nvGrpSpPr>
          <p:cNvPr id="12" name="组合 23"/>
          <p:cNvGrpSpPr>
            <a:grpSpLocks/>
          </p:cNvGrpSpPr>
          <p:nvPr/>
        </p:nvGrpSpPr>
        <p:grpSpPr bwMode="auto">
          <a:xfrm>
            <a:off x="654909" y="2420667"/>
            <a:ext cx="7943962" cy="936893"/>
            <a:chOff x="654386" y="2596324"/>
            <a:chExt cx="7738598" cy="1249183"/>
          </a:xfrm>
        </p:grpSpPr>
        <p:sp>
          <p:nvSpPr>
            <p:cNvPr id="33" name="矩形 32"/>
            <p:cNvSpPr/>
            <p:nvPr/>
          </p:nvSpPr>
          <p:spPr>
            <a:xfrm>
              <a:off x="654386" y="2737518"/>
              <a:ext cx="7738598" cy="1107989"/>
            </a:xfrm>
            <a:prstGeom prst="rect">
              <a:avLst/>
            </a:prstGeom>
          </p:spPr>
          <p:txBody>
            <a:bodyPr>
              <a:spAutoFit/>
            </a:bodyPr>
            <a:lstStyle/>
            <a:p>
              <a:pPr>
                <a:lnSpc>
                  <a:spcPct val="150000"/>
                </a:lnSpc>
                <a:defRPr/>
              </a:pPr>
              <a:r>
                <a:rPr lang="zh-CN" altLang="en-US" sz="1600" b="1" spc="300" dirty="0">
                  <a:solidFill>
                    <a:schemeClr val="bg1"/>
                  </a:solidFill>
                  <a:latin typeface="微软雅黑" panose="020B0503020204020204" pitchFamily="34" charset="-122"/>
                  <a:ea typeface="微软雅黑" panose="020B0503020204020204" pitchFamily="34" charset="-122"/>
                </a:rPr>
                <a:t>聚焦  </a:t>
              </a:r>
              <a:r>
                <a:rPr lang="zh-CN" altLang="en-US" sz="700" b="1" spc="300" dirty="0">
                  <a:solidFill>
                    <a:schemeClr val="bg1"/>
                  </a:solidFill>
                  <a:latin typeface="微软雅黑" panose="020B0503020204020204" pitchFamily="34" charset="-122"/>
                  <a:ea typeface="微软雅黑" panose="020B0503020204020204" pitchFamily="34" charset="-122"/>
                </a:rPr>
                <a:t> </a:t>
              </a:r>
              <a:r>
                <a:rPr lang="ja-JP" altLang="en-US" sz="700" b="1" spc="300" dirty="0" smtClean="0">
                  <a:solidFill>
                    <a:schemeClr val="bg1"/>
                  </a:solidFill>
                  <a:latin typeface="微软雅黑" panose="020B0503020204020204" pitchFamily="34" charset="-122"/>
                  <a:ea typeface="微软雅黑" panose="020B0503020204020204" pitchFamily="34" charset="-122"/>
                </a:rPr>
                <a:t>ち</a:t>
              </a:r>
              <a:r>
                <a:rPr lang="ja-JP" altLang="en-US" sz="1600" b="1" spc="300" dirty="0" smtClean="0">
                  <a:latin typeface="ＭＳ Ｐゴシック" panose="020B0600070205080204" pitchFamily="50" charset="-128"/>
                  <a:ea typeface="ＭＳ Ｐゴシック" panose="020B0600070205080204" pitchFamily="50" charset="-128"/>
                </a:rPr>
                <a:t>中国の中小都市で、政府が</a:t>
              </a:r>
              <a:r>
                <a:rPr lang="zh-CN" altLang="en-US" sz="1600" b="1" spc="300" dirty="0" smtClean="0">
                  <a:latin typeface="ＭＳ Ｐゴシック" panose="020B0600070205080204" pitchFamily="50" charset="-128"/>
                  <a:ea typeface="ＭＳ Ｐゴシック" panose="020B0600070205080204" pitchFamily="50" charset="-128"/>
                </a:rPr>
                <a:t>“</a:t>
              </a:r>
              <a:r>
                <a:rPr lang="en-US" altLang="ja-JP" sz="1600" b="1" spc="300" dirty="0" smtClean="0">
                  <a:solidFill>
                    <a:schemeClr val="tx2">
                      <a:lumMod val="75000"/>
                    </a:schemeClr>
                  </a:solidFill>
                  <a:latin typeface="ＭＳ Ｐゴシック" panose="020B0600070205080204" pitchFamily="50" charset="-128"/>
                  <a:ea typeface="ＭＳ Ｐゴシック" panose="020B0600070205080204" pitchFamily="50" charset="-128"/>
                </a:rPr>
                <a:t>2</a:t>
              </a:r>
              <a:r>
                <a:rPr lang="ja-JP" altLang="en-US" sz="1600" b="1" spc="300" dirty="0" err="1" smtClean="0">
                  <a:solidFill>
                    <a:schemeClr val="tx2">
                      <a:lumMod val="75000"/>
                    </a:schemeClr>
                  </a:solidFill>
                  <a:latin typeface="ＭＳ Ｐゴシック" panose="020B0600070205080204" pitchFamily="50" charset="-128"/>
                  <a:ea typeface="ＭＳ Ｐゴシック" panose="020B0600070205080204" pitchFamily="50" charset="-128"/>
                </a:rPr>
                <a:t>つの</a:t>
              </a:r>
              <a:r>
                <a:rPr lang="ja-JP" altLang="en-US" sz="1600" b="1" spc="300" dirty="0" smtClean="0">
                  <a:solidFill>
                    <a:schemeClr val="tx2">
                      <a:lumMod val="75000"/>
                    </a:schemeClr>
                  </a:solidFill>
                  <a:latin typeface="ＭＳ Ｐゴシック" panose="020B0600070205080204" pitchFamily="50" charset="-128"/>
                  <a:ea typeface="ＭＳ Ｐゴシック" panose="020B0600070205080204" pitchFamily="50" charset="-128"/>
                </a:rPr>
                <a:t>バケツの水</a:t>
              </a:r>
              <a:r>
                <a:rPr lang="en-US" altLang="ja-JP" sz="1600" b="1" spc="300" dirty="0" smtClean="0">
                  <a:solidFill>
                    <a:schemeClr val="tx2">
                      <a:lumMod val="75000"/>
                    </a:schemeClr>
                  </a:solidFill>
                  <a:latin typeface="ＭＳ Ｐゴシック" panose="020B0600070205080204" pitchFamily="50" charset="-128"/>
                  <a:ea typeface="ＭＳ Ｐゴシック" panose="020B0600070205080204" pitchFamily="50" charset="-128"/>
                </a:rPr>
                <a:t>”</a:t>
              </a:r>
              <a:r>
                <a:rPr lang="ja-JP" altLang="en-US" sz="1600" b="1" spc="300" dirty="0" smtClean="0">
                  <a:latin typeface="ＭＳ Ｐゴシック" panose="020B0600070205080204" pitchFamily="50" charset="-128"/>
                  <a:ea typeface="ＭＳ Ｐゴシック" panose="020B0600070205080204" pitchFamily="50" charset="-128"/>
                </a:rPr>
                <a:t>問題を</a:t>
              </a:r>
            </a:p>
            <a:p>
              <a:pPr>
                <a:lnSpc>
                  <a:spcPct val="150000"/>
                </a:lnSpc>
                <a:defRPr/>
              </a:pPr>
              <a:r>
                <a:rPr lang="ja-JP" altLang="en-US" sz="1600" b="1" spc="300" dirty="0">
                  <a:latin typeface="ＭＳ Ｐゴシック" panose="020B0600070205080204" pitchFamily="50" charset="-128"/>
                  <a:ea typeface="ＭＳ Ｐゴシック" panose="020B0600070205080204" pitchFamily="50" charset="-128"/>
                </a:rPr>
                <a:t>　</a:t>
              </a:r>
              <a:r>
                <a:rPr lang="ja-JP" altLang="en-US" sz="1600" b="1" spc="300" dirty="0" smtClean="0">
                  <a:latin typeface="ＭＳ Ｐゴシック" panose="020B0600070205080204" pitchFamily="50" charset="-128"/>
                  <a:ea typeface="ＭＳ Ｐゴシック" panose="020B0600070205080204" pitchFamily="50" charset="-128"/>
                </a:rPr>
                <a:t>　　 </a:t>
              </a:r>
              <a:r>
                <a:rPr lang="ja-JP" altLang="en-US" sz="1600" b="1" spc="300" dirty="0">
                  <a:latin typeface="ＭＳ Ｐゴシック" panose="020B0600070205080204" pitchFamily="50" charset="-128"/>
                  <a:ea typeface="ＭＳ Ｐゴシック" panose="020B0600070205080204" pitchFamily="50" charset="-128"/>
                </a:rPr>
                <a:t> </a:t>
              </a:r>
              <a:r>
                <a:rPr lang="ja-JP" altLang="en-US" sz="1600" b="1" spc="300" dirty="0" smtClean="0">
                  <a:latin typeface="ＭＳ Ｐゴシック" panose="020B0600070205080204" pitchFamily="50" charset="-128"/>
                  <a:ea typeface="ＭＳ Ｐゴシック" panose="020B0600070205080204" pitchFamily="50" charset="-128"/>
                </a:rPr>
                <a:t> 解決するのを支援</a:t>
              </a:r>
              <a:r>
                <a:rPr lang="en-US" altLang="zh-CN" sz="1400" b="1" spc="300" dirty="0" smtClean="0">
                  <a:latin typeface="ＭＳ Ｐゴシック" panose="020B0600070205080204" pitchFamily="50" charset="-128"/>
                  <a:ea typeface="ＭＳ Ｐゴシック" panose="020B0600070205080204" pitchFamily="50" charset="-128"/>
                </a:rPr>
                <a:t>:</a:t>
              </a:r>
              <a:endParaRPr lang="en-US" altLang="zh-CN" sz="1400" b="1" spc="300" dirty="0">
                <a:latin typeface="ＭＳ Ｐゴシック" panose="020B0600070205080204" pitchFamily="50" charset="-128"/>
                <a:ea typeface="ＭＳ Ｐゴシック" panose="020B0600070205080204" pitchFamily="50" charset="-128"/>
              </a:endParaRPr>
            </a:p>
          </p:txBody>
        </p:sp>
        <p:grpSp>
          <p:nvGrpSpPr>
            <p:cNvPr id="13" name="组合 30"/>
            <p:cNvGrpSpPr>
              <a:grpSpLocks/>
            </p:cNvGrpSpPr>
            <p:nvPr/>
          </p:nvGrpSpPr>
          <p:grpSpPr bwMode="auto">
            <a:xfrm>
              <a:off x="6264506" y="3109856"/>
              <a:ext cx="1267274" cy="476887"/>
              <a:chOff x="3482283" y="898416"/>
              <a:chExt cx="12640833" cy="4552054"/>
            </a:xfrm>
          </p:grpSpPr>
          <p:pic>
            <p:nvPicPr>
              <p:cNvPr id="21524" name="Picture 2" descr="C:\Users\zcls\Desktop\a29-78fasjfa73-jpg (757).jpg"/>
              <p:cNvPicPr>
                <a:picLocks noChangeAspect="1" noChangeArrowheads="1"/>
              </p:cNvPicPr>
              <p:nvPr/>
            </p:nvPicPr>
            <p:blipFill>
              <a:blip r:embed="rId5" cstate="print"/>
              <a:srcRect l="30882"/>
              <a:stretch>
                <a:fillRect/>
              </a:stretch>
            </p:blipFill>
            <p:spPr bwMode="auto">
              <a:xfrm>
                <a:off x="12173084" y="898416"/>
                <a:ext cx="3950032" cy="4467228"/>
              </a:xfrm>
              <a:prstGeom prst="rect">
                <a:avLst/>
              </a:prstGeom>
              <a:noFill/>
              <a:ln w="9525">
                <a:noFill/>
                <a:miter lim="800000"/>
                <a:headEnd/>
                <a:tailEnd/>
              </a:ln>
            </p:spPr>
          </p:pic>
          <p:sp>
            <p:nvSpPr>
              <p:cNvPr id="37" name="矩形 36"/>
              <p:cNvSpPr/>
              <p:nvPr/>
            </p:nvSpPr>
            <p:spPr>
              <a:xfrm>
                <a:off x="3482283" y="3132038"/>
                <a:ext cx="522636" cy="2318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4" name="组合 39"/>
            <p:cNvGrpSpPr>
              <a:grpSpLocks/>
            </p:cNvGrpSpPr>
            <p:nvPr/>
          </p:nvGrpSpPr>
          <p:grpSpPr bwMode="auto">
            <a:xfrm>
              <a:off x="6696369" y="3088763"/>
              <a:ext cx="1345372" cy="497980"/>
              <a:chOff x="3480358" y="697074"/>
              <a:chExt cx="13419851" cy="4753396"/>
            </a:xfrm>
          </p:grpSpPr>
          <p:pic>
            <p:nvPicPr>
              <p:cNvPr id="21521" name="Picture 2" descr="C:\Users\zcls\Desktop\a29-78fasjfa73-jpg (757).jpg"/>
              <p:cNvPicPr>
                <a:picLocks noChangeAspect="1" noChangeArrowheads="1"/>
              </p:cNvPicPr>
              <p:nvPr/>
            </p:nvPicPr>
            <p:blipFill>
              <a:blip r:embed="rId5" cstate="print"/>
              <a:srcRect l="30882"/>
              <a:stretch>
                <a:fillRect/>
              </a:stretch>
            </p:blipFill>
            <p:spPr bwMode="auto">
              <a:xfrm>
                <a:off x="12950179" y="697074"/>
                <a:ext cx="3950030" cy="4467225"/>
              </a:xfrm>
              <a:prstGeom prst="rect">
                <a:avLst/>
              </a:prstGeom>
              <a:noFill/>
              <a:ln w="9525">
                <a:noFill/>
                <a:miter lim="800000"/>
                <a:headEnd/>
                <a:tailEnd/>
              </a:ln>
            </p:spPr>
          </p:pic>
          <p:sp>
            <p:nvSpPr>
              <p:cNvPr id="42" name="矩形 41"/>
              <p:cNvSpPr/>
              <p:nvPr/>
            </p:nvSpPr>
            <p:spPr>
              <a:xfrm>
                <a:off x="3480358" y="3132038"/>
                <a:ext cx="522636" cy="2318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2" name="矩形 21"/>
            <p:cNvSpPr/>
            <p:nvPr/>
          </p:nvSpPr>
          <p:spPr>
            <a:xfrm>
              <a:off x="682304" y="2596324"/>
              <a:ext cx="757670" cy="533476"/>
            </a:xfrm>
            <a:prstGeom prst="rect">
              <a:avLst/>
            </a:prstGeom>
          </p:spPr>
          <p:txBody>
            <a:bodyPr wrap="none">
              <a:spAutoFit/>
            </a:bodyPr>
            <a:lstStyle/>
            <a:p>
              <a:pPr>
                <a:defRPr/>
              </a:pPr>
              <a:r>
                <a:rPr lang="ja-JP" altLang="en-US" sz="2000" b="1" spc="300" dirty="0" smtClean="0">
                  <a:solidFill>
                    <a:srgbClr val="C00000"/>
                  </a:solidFill>
                  <a:latin typeface="ＭＳ Ｐゴシック" panose="020B0600070205080204" pitchFamily="50" charset="-128"/>
                  <a:ea typeface="ＭＳ Ｐゴシック" panose="020B0600070205080204" pitchFamily="50" charset="-128"/>
                </a:rPr>
                <a:t>焦点</a:t>
              </a:r>
              <a:endParaRPr lang="zh-CN" altLang="en-US" sz="2000" dirty="0">
                <a:latin typeface="ＭＳ Ｐゴシック" panose="020B0600070205080204" pitchFamily="50" charset="-128"/>
                <a:ea typeface="ＭＳ Ｐゴシック" panose="020B0600070205080204" pitchFamily="50" charset="-128"/>
              </a:endParaRPr>
            </a:p>
          </p:txBody>
        </p:sp>
      </p:grpSp>
      <p:grpSp>
        <p:nvGrpSpPr>
          <p:cNvPr id="16" name="组合 5"/>
          <p:cNvGrpSpPr>
            <a:grpSpLocks/>
          </p:cNvGrpSpPr>
          <p:nvPr/>
        </p:nvGrpSpPr>
        <p:grpSpPr bwMode="auto">
          <a:xfrm>
            <a:off x="1403350" y="3960211"/>
            <a:ext cx="5246688" cy="631069"/>
            <a:chOff x="1524040" y="4667293"/>
            <a:chExt cx="5246534" cy="752859"/>
          </a:xfrm>
        </p:grpSpPr>
        <p:sp>
          <p:nvSpPr>
            <p:cNvPr id="44" name="双波形 43"/>
            <p:cNvSpPr/>
            <p:nvPr/>
          </p:nvSpPr>
          <p:spPr>
            <a:xfrm>
              <a:off x="1705010" y="4883452"/>
              <a:ext cx="5065564" cy="536700"/>
            </a:xfrm>
            <a:prstGeom prst="doubleWave">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spAutoFit/>
            </a:bodyPr>
            <a:lstStyle/>
            <a:p>
              <a:pPr>
                <a:defRPr/>
              </a:pPr>
              <a:r>
                <a:rPr lang="en-US" altLang="zh-CN" sz="1600" b="1" spc="300" dirty="0">
                  <a:latin typeface="微软雅黑" panose="020B0503020204020204" pitchFamily="34" charset="-122"/>
                  <a:ea typeface="微软雅黑" panose="020B0503020204020204" pitchFamily="34" charset="-122"/>
                </a:rPr>
                <a:t>:    </a:t>
              </a:r>
              <a:r>
                <a:rPr lang="ja-JP" altLang="en-US" sz="1600" b="1" spc="300" dirty="0" smtClean="0">
                  <a:latin typeface="ＭＳ Ｐゴシック" panose="020B0600070205080204" pitchFamily="50" charset="-128"/>
                  <a:ea typeface="ＭＳ Ｐゴシック" panose="020B0600070205080204" pitchFamily="50" charset="-128"/>
                </a:rPr>
                <a:t>日毎に厳しくなる工業排水総合</a:t>
              </a:r>
              <a:r>
                <a:rPr lang="ja-JP" altLang="en-US" sz="1600" b="1" spc="300" dirty="0">
                  <a:latin typeface="ＭＳ Ｐゴシック" panose="020B0600070205080204" pitchFamily="50" charset="-128"/>
                  <a:ea typeface="ＭＳ Ｐゴシック" panose="020B0600070205080204" pitchFamily="50" charset="-128"/>
                </a:rPr>
                <a:t>対策</a:t>
              </a:r>
              <a:endParaRPr lang="zh-CN" altLang="en-US" sz="1600" b="1" spc="300" dirty="0">
                <a:latin typeface="ＭＳ Ｐゴシック" panose="020B0600070205080204" pitchFamily="50" charset="-128"/>
                <a:ea typeface="ＭＳ Ｐゴシック" panose="020B0600070205080204" pitchFamily="50" charset="-128"/>
              </a:endParaRPr>
            </a:p>
          </p:txBody>
        </p:sp>
        <p:grpSp>
          <p:nvGrpSpPr>
            <p:cNvPr id="17" name="组合 44"/>
            <p:cNvGrpSpPr>
              <a:grpSpLocks/>
            </p:cNvGrpSpPr>
            <p:nvPr/>
          </p:nvGrpSpPr>
          <p:grpSpPr bwMode="auto">
            <a:xfrm>
              <a:off x="1524040" y="4667293"/>
              <a:ext cx="612000" cy="720000"/>
              <a:chOff x="3479470" y="1195388"/>
              <a:chExt cx="3950030" cy="4467225"/>
            </a:xfrm>
          </p:grpSpPr>
          <p:pic>
            <p:nvPicPr>
              <p:cNvPr id="21514" name="Picture 2" descr="C:\Users\zcls\Desktop\a29-78fasjfa73-jpg (757).jpg"/>
              <p:cNvPicPr>
                <a:picLocks noChangeAspect="1" noChangeArrowheads="1"/>
              </p:cNvPicPr>
              <p:nvPr/>
            </p:nvPicPr>
            <p:blipFill>
              <a:blip r:embed="rId4">
                <a:clrChange>
                  <a:clrFrom>
                    <a:srgbClr val="FFFFFF"/>
                  </a:clrFrom>
                  <a:clrTo>
                    <a:srgbClr val="FFFFFF">
                      <a:alpha val="0"/>
                    </a:srgbClr>
                  </a:clrTo>
                </a:clrChange>
              </a:blip>
              <a:srcRect l="30882"/>
              <a:stretch>
                <a:fillRect/>
              </a:stretch>
            </p:blipFill>
            <p:spPr bwMode="auto">
              <a:xfrm>
                <a:off x="3479470" y="1195388"/>
                <a:ext cx="3950030" cy="4467225"/>
              </a:xfrm>
              <a:prstGeom prst="rect">
                <a:avLst/>
              </a:prstGeom>
              <a:noFill/>
              <a:ln w="9525">
                <a:noFill/>
                <a:miter lim="800000"/>
                <a:headEnd/>
                <a:tailEnd/>
              </a:ln>
            </p:spPr>
          </p:pic>
          <p:sp>
            <p:nvSpPr>
              <p:cNvPr id="47" name="矩形 46"/>
              <p:cNvSpPr/>
              <p:nvPr/>
            </p:nvSpPr>
            <p:spPr>
              <a:xfrm>
                <a:off x="3479470" y="3138090"/>
                <a:ext cx="512295" cy="2307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矩形 47"/>
              <p:cNvSpPr/>
              <p:nvPr/>
            </p:nvSpPr>
            <p:spPr>
              <a:xfrm>
                <a:off x="3479470" y="1195388"/>
                <a:ext cx="1239757" cy="78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sp>
        <p:nvSpPr>
          <p:cNvPr id="36" name="文本框 15"/>
          <p:cNvSpPr txBox="1"/>
          <p:nvPr/>
        </p:nvSpPr>
        <p:spPr>
          <a:xfrm>
            <a:off x="0" y="104314"/>
            <a:ext cx="2247900" cy="523220"/>
          </a:xfrm>
          <a:prstGeom prst="rect">
            <a:avLst/>
          </a:prstGeom>
          <a:noFill/>
          <a:effectLst>
            <a:glow rad="228600">
              <a:schemeClr val="accent4">
                <a:satMod val="175000"/>
                <a:alpha val="40000"/>
              </a:schemeClr>
            </a:glow>
          </a:effectLst>
        </p:spPr>
        <p:txBody>
          <a:bodyPr wrap="square" rtlCol="0">
            <a:spAutoFit/>
          </a:bodyPr>
          <a:lstStyle/>
          <a:p>
            <a:pPr algn="ctr"/>
            <a:r>
              <a:rPr lang="ja-JP" altLang="en-US" sz="2800" b="1" dirty="0" smtClean="0">
                <a:solidFill>
                  <a:schemeClr val="accent6">
                    <a:lumMod val="75000"/>
                  </a:schemeClr>
                </a:solidFill>
                <a:latin typeface="ＭＳ Ｐゴシック" panose="020B0600070205080204" pitchFamily="50" charset="-128"/>
                <a:ea typeface="ＭＳ Ｐゴシック" panose="020B0600070205080204" pitchFamily="50" charset="-128"/>
              </a:rPr>
              <a:t>会社紹介</a:t>
            </a:r>
            <a:endParaRPr lang="zh-CN" altLang="en-US" sz="28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40" name="矩形 39"/>
          <p:cNvSpPr/>
          <p:nvPr/>
        </p:nvSpPr>
        <p:spPr>
          <a:xfrm>
            <a:off x="0" y="123478"/>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2060"/>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6090" t="5849" r="15667" b="8864"/>
          <a:stretch/>
        </p:blipFill>
        <p:spPr bwMode="auto">
          <a:xfrm rot="20597845" flipH="1">
            <a:off x="2773012" y="2989708"/>
            <a:ext cx="1602666" cy="1310234"/>
          </a:xfrm>
          <a:prstGeom prst="rect">
            <a:avLst/>
          </a:prstGeom>
          <a:noFill/>
          <a:ln>
            <a:noFill/>
          </a:ln>
        </p:spPr>
      </p:pic>
      <p:grpSp>
        <p:nvGrpSpPr>
          <p:cNvPr id="2" name="组合 1"/>
          <p:cNvGrpSpPr/>
          <p:nvPr/>
        </p:nvGrpSpPr>
        <p:grpSpPr>
          <a:xfrm>
            <a:off x="755576" y="1312686"/>
            <a:ext cx="7704856" cy="2745701"/>
            <a:chOff x="827584" y="1726247"/>
            <a:chExt cx="7704856" cy="3660935"/>
          </a:xfrm>
        </p:grpSpPr>
        <p:pic>
          <p:nvPicPr>
            <p:cNvPr id="10" name="Picture 2"/>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6090" t="5849" r="15667" b="8864"/>
            <a:stretch/>
          </p:blipFill>
          <p:spPr bwMode="auto">
            <a:xfrm rot="18341842" flipH="1">
              <a:off x="2787379" y="1654091"/>
              <a:ext cx="1602667" cy="1746979"/>
            </a:xfrm>
            <a:prstGeom prst="rect">
              <a:avLst/>
            </a:prstGeom>
            <a:noFill/>
            <a:ln>
              <a:noFill/>
            </a:ln>
          </p:spPr>
        </p:pic>
        <p:sp>
          <p:nvSpPr>
            <p:cNvPr id="11" name="TextBox 10"/>
            <p:cNvSpPr txBox="1"/>
            <p:nvPr/>
          </p:nvSpPr>
          <p:spPr>
            <a:xfrm>
              <a:off x="3707904" y="3455354"/>
              <a:ext cx="2448272" cy="451405"/>
            </a:xfrm>
            <a:prstGeom prst="rect">
              <a:avLst/>
            </a:prstGeom>
            <a:noFill/>
          </p:spPr>
          <p:txBody>
            <a:bodyPr wrap="square" rtlCol="0">
              <a:spAutoFit/>
            </a:bodyPr>
            <a:lstStyle>
              <a:defPPr>
                <a:defRPr lang="zh-CN"/>
              </a:defPPr>
              <a:lvl1pPr>
                <a:defRPr>
                  <a:solidFill>
                    <a:srgbClr val="00B0F0"/>
                  </a:solidFill>
                  <a:latin typeface="叶根友毛笔行书" panose="02010601030101010101" pitchFamily="2" charset="-122"/>
                  <a:ea typeface="叶根友毛笔行书" panose="02010601030101010101" pitchFamily="2" charset="-122"/>
                </a:defRPr>
              </a:lvl1pPr>
            </a:lstStyle>
            <a:p>
              <a:r>
                <a:rPr lang="ja-JP" altLang="en-US" sz="1600" b="1" dirty="0" smtClean="0">
                  <a:solidFill>
                    <a:schemeClr val="tx1">
                      <a:lumMod val="85000"/>
                      <a:lumOff val="15000"/>
                    </a:schemeClr>
                  </a:solidFill>
                  <a:latin typeface="ＭＳ Ｐゴシック" panose="020B0600070205080204" pitchFamily="50" charset="-128"/>
                  <a:ea typeface="ＭＳ Ｐゴシック" panose="020B0600070205080204" pitchFamily="50" charset="-128"/>
                </a:rPr>
                <a:t>人間本位、創造、共有</a:t>
              </a:r>
              <a:endParaRPr lang="zh-CN" altLang="en-US"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endParaRPr>
            </a:p>
          </p:txBody>
        </p:sp>
        <p:sp>
          <p:nvSpPr>
            <p:cNvPr id="12" name="TextBox 11"/>
            <p:cNvSpPr txBox="1"/>
            <p:nvPr/>
          </p:nvSpPr>
          <p:spPr>
            <a:xfrm>
              <a:off x="4427984" y="4607482"/>
              <a:ext cx="3528392" cy="779700"/>
            </a:xfrm>
            <a:prstGeom prst="rect">
              <a:avLst/>
            </a:prstGeom>
            <a:noFill/>
          </p:spPr>
          <p:txBody>
            <a:bodyPr wrap="square" rtlCol="0">
              <a:spAutoFit/>
            </a:bodyPr>
            <a:lstStyle>
              <a:defPPr>
                <a:defRPr lang="zh-CN"/>
              </a:defPPr>
              <a:lvl1pPr>
                <a:defRPr>
                  <a:solidFill>
                    <a:srgbClr val="00B0F0"/>
                  </a:solidFill>
                  <a:latin typeface="叶根友毛笔行书" panose="02010601030101010101" pitchFamily="2" charset="-122"/>
                  <a:ea typeface="叶根友毛笔行书" panose="02010601030101010101" pitchFamily="2" charset="-122"/>
                </a:defRPr>
              </a:lvl1pPr>
            </a:lstStyle>
            <a:p>
              <a:r>
                <a:rPr lang="ja-JP" altLang="en-US" sz="1600" b="1" dirty="0" smtClean="0">
                  <a:solidFill>
                    <a:srgbClr val="ED3733"/>
                  </a:solidFill>
                  <a:latin typeface="ＭＳ Ｐゴシック" panose="020B0600070205080204" pitchFamily="50" charset="-128"/>
                  <a:ea typeface="ＭＳ Ｐゴシック" panose="020B0600070205080204" pitchFamily="50" charset="-128"/>
                </a:rPr>
                <a:t>中小都市の環境サービス企業として</a:t>
              </a:r>
            </a:p>
            <a:p>
              <a:r>
                <a:rPr lang="ja-JP" altLang="en-US" sz="1600" b="1" dirty="0" smtClean="0">
                  <a:solidFill>
                    <a:srgbClr val="ED3733"/>
                  </a:solidFill>
                  <a:latin typeface="ＭＳ Ｐゴシック" panose="020B0600070205080204" pitchFamily="50" charset="-128"/>
                  <a:ea typeface="ＭＳ Ｐゴシック" panose="020B0600070205080204" pitchFamily="50" charset="-128"/>
                </a:rPr>
                <a:t>トップを走る</a:t>
              </a:r>
              <a:endParaRPr lang="zh-CN" altLang="en-US" sz="1600" b="1" dirty="0">
                <a:solidFill>
                  <a:srgbClr val="ED3733"/>
                </a:solidFill>
                <a:latin typeface="ＭＳ Ｐゴシック" panose="020B0600070205080204" pitchFamily="50" charset="-128"/>
                <a:ea typeface="ＭＳ Ｐゴシック" panose="020B0600070205080204" pitchFamily="50" charset="-128"/>
              </a:endParaRPr>
            </a:p>
          </p:txBody>
        </p:sp>
        <p:sp>
          <p:nvSpPr>
            <p:cNvPr id="13" name="TextBox 12"/>
            <p:cNvSpPr txBox="1"/>
            <p:nvPr/>
          </p:nvSpPr>
          <p:spPr>
            <a:xfrm>
              <a:off x="4499992" y="2231218"/>
              <a:ext cx="4032448" cy="451405"/>
            </a:xfrm>
            <a:prstGeom prst="rect">
              <a:avLst/>
            </a:prstGeom>
            <a:noFill/>
          </p:spPr>
          <p:txBody>
            <a:bodyPr wrap="square" rtlCol="0">
              <a:spAutoFit/>
            </a:bodyPr>
            <a:lstStyle/>
            <a:p>
              <a:r>
                <a:rPr lang="ja-JP" altLang="en-US" sz="1600" b="1" dirty="0">
                  <a:solidFill>
                    <a:schemeClr val="accent1"/>
                  </a:solidFill>
                  <a:latin typeface="ＭＳ Ｐゴシック" panose="020B0600070205080204" pitchFamily="50" charset="-128"/>
                  <a:ea typeface="ＭＳ Ｐゴシック" panose="020B0600070205080204" pitchFamily="50" charset="-128"/>
                </a:rPr>
                <a:t>安全</a:t>
              </a:r>
              <a:r>
                <a:rPr lang="zh-CN" altLang="en-US" sz="1600" b="1" dirty="0" smtClean="0">
                  <a:solidFill>
                    <a:schemeClr val="accent1"/>
                  </a:solidFill>
                  <a:latin typeface="ＭＳ Ｐゴシック" panose="020B0600070205080204" pitchFamily="50" charset="-128"/>
                  <a:ea typeface="ＭＳ Ｐゴシック" panose="020B0600070205080204" pitchFamily="50" charset="-128"/>
                </a:rPr>
                <a:t>、</a:t>
              </a:r>
              <a:r>
                <a:rPr lang="ja-JP" altLang="en-US" sz="1600" b="1" dirty="0" smtClean="0">
                  <a:solidFill>
                    <a:schemeClr val="accent1"/>
                  </a:solidFill>
                  <a:latin typeface="ＭＳ Ｐゴシック" panose="020B0600070205080204" pitchFamily="50" charset="-128"/>
                  <a:ea typeface="ＭＳ Ｐゴシック" panose="020B0600070205080204" pitchFamily="50" charset="-128"/>
                </a:rPr>
                <a:t>快適</a:t>
              </a:r>
              <a:r>
                <a:rPr lang="zh-CN" altLang="en-US" sz="1600" b="1" dirty="0" smtClean="0">
                  <a:solidFill>
                    <a:schemeClr val="accent1"/>
                  </a:solidFill>
                  <a:latin typeface="ＭＳ Ｐゴシック" panose="020B0600070205080204" pitchFamily="50" charset="-128"/>
                  <a:ea typeface="ＭＳ Ｐゴシック" panose="020B0600070205080204" pitchFamily="50" charset="-128"/>
                </a:rPr>
                <a:t>、</a:t>
              </a:r>
              <a:r>
                <a:rPr lang="ja-JP" altLang="en-US" sz="1600" b="1" dirty="0" smtClean="0">
                  <a:solidFill>
                    <a:schemeClr val="accent1"/>
                  </a:solidFill>
                  <a:latin typeface="ＭＳ Ｐゴシック" panose="020B0600070205080204" pitchFamily="50" charset="-128"/>
                  <a:ea typeface="ＭＳ Ｐゴシック" panose="020B0600070205080204" pitchFamily="50" charset="-128"/>
                </a:rPr>
                <a:t>持続可能な水環境の創造</a:t>
              </a:r>
              <a:endParaRPr lang="zh-CN" altLang="en-US" sz="1600" b="1" dirty="0">
                <a:solidFill>
                  <a:schemeClr val="accent1"/>
                </a:solidFill>
                <a:latin typeface="ＭＳ Ｐゴシック" panose="020B0600070205080204" pitchFamily="50" charset="-128"/>
                <a:ea typeface="ＭＳ Ｐゴシック" panose="020B0600070205080204" pitchFamily="50" charset="-128"/>
              </a:endParaRPr>
            </a:p>
          </p:txBody>
        </p:sp>
        <p:pic>
          <p:nvPicPr>
            <p:cNvPr id="1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090" t="5849" r="15667" b="8864"/>
            <a:stretch/>
          </p:blipFill>
          <p:spPr bwMode="auto">
            <a:xfrm rot="11271403" flipH="1">
              <a:off x="1259631" y="2519251"/>
              <a:ext cx="2136888" cy="2329305"/>
            </a:xfrm>
            <a:prstGeom prst="ellipse">
              <a:avLst/>
            </a:prstGeom>
            <a:noFill/>
            <a:ln>
              <a:noFill/>
            </a:ln>
          </p:spPr>
        </p:pic>
        <p:sp>
          <p:nvSpPr>
            <p:cNvPr id="16" name="TextBox 15"/>
            <p:cNvSpPr txBox="1"/>
            <p:nvPr/>
          </p:nvSpPr>
          <p:spPr>
            <a:xfrm>
              <a:off x="2528657" y="2159210"/>
              <a:ext cx="2331376" cy="697627"/>
            </a:xfrm>
            <a:prstGeom prst="rect">
              <a:avLst/>
            </a:prstGeom>
            <a:noFill/>
          </p:spPr>
          <p:txBody>
            <a:bodyPr wrap="square" rtlCol="0">
              <a:spAutoFit/>
            </a:bodyPr>
            <a:lstStyle>
              <a:defPPr>
                <a:defRPr lang="zh-CN"/>
              </a:defPPr>
              <a:lvl1pPr>
                <a:defRPr>
                  <a:latin typeface="叶根友毛笔行书" panose="02010601030101010101" pitchFamily="2" charset="-122"/>
                  <a:ea typeface="叶根友毛笔行书" panose="02010601030101010101" pitchFamily="2" charset="-122"/>
                </a:defRPr>
              </a:lvl1pPr>
            </a:lstStyle>
            <a:p>
              <a:r>
                <a:rPr lang="ja-JP" altLang="en-US" sz="2800" dirty="0" smtClean="0">
                  <a:latin typeface="ＭＳ Ｐゴシック" panose="020B0600070205080204" pitchFamily="50" charset="-128"/>
                  <a:ea typeface="ＭＳ Ｐゴシック" panose="020B0600070205080204" pitchFamily="50" charset="-128"/>
                </a:rPr>
                <a:t>ミッション</a:t>
              </a:r>
              <a:endParaRPr lang="zh-CN" altLang="en-US" sz="2800" dirty="0">
                <a:latin typeface="ＭＳ Ｐゴシック" panose="020B0600070205080204" pitchFamily="50" charset="-128"/>
                <a:ea typeface="ＭＳ Ｐゴシック" panose="020B0600070205080204" pitchFamily="50" charset="-128"/>
              </a:endParaRPr>
            </a:p>
          </p:txBody>
        </p:sp>
        <p:sp>
          <p:nvSpPr>
            <p:cNvPr id="17" name="TextBox 16"/>
            <p:cNvSpPr txBox="1"/>
            <p:nvPr/>
          </p:nvSpPr>
          <p:spPr>
            <a:xfrm>
              <a:off x="827584" y="3356992"/>
              <a:ext cx="2520280" cy="697627"/>
            </a:xfrm>
            <a:prstGeom prst="rect">
              <a:avLst/>
            </a:prstGeom>
            <a:noFill/>
          </p:spPr>
          <p:txBody>
            <a:bodyPr wrap="square" rtlCol="0">
              <a:spAutoFit/>
            </a:bodyPr>
            <a:lstStyle>
              <a:defPPr>
                <a:defRPr lang="zh-CN"/>
              </a:defPPr>
              <a:lvl1pPr>
                <a:defRPr>
                  <a:latin typeface="叶根友毛笔行书" panose="02010601030101010101" pitchFamily="2" charset="-122"/>
                  <a:ea typeface="叶根友毛笔行书" panose="02010601030101010101" pitchFamily="2" charset="-122"/>
                </a:defRPr>
              </a:lvl1pPr>
            </a:lstStyle>
            <a:p>
              <a:r>
                <a:rPr lang="ja-JP" altLang="en-US" sz="2800" dirty="0" smtClean="0">
                  <a:latin typeface="ＭＳ Ｐゴシック" panose="020B0600070205080204" pitchFamily="50" charset="-128"/>
                  <a:ea typeface="ＭＳ Ｐゴシック" panose="020B0600070205080204" pitchFamily="50" charset="-128"/>
                </a:rPr>
                <a:t>コアバリュー</a:t>
              </a:r>
              <a:endParaRPr lang="zh-CN" altLang="en-US" sz="2800" dirty="0">
                <a:latin typeface="ＭＳ Ｐゴシック" panose="020B0600070205080204" pitchFamily="50" charset="-128"/>
                <a:ea typeface="ＭＳ Ｐゴシック" panose="020B0600070205080204" pitchFamily="50" charset="-128"/>
              </a:endParaRPr>
            </a:p>
          </p:txBody>
        </p:sp>
        <p:sp>
          <p:nvSpPr>
            <p:cNvPr id="18" name="TextBox 17"/>
            <p:cNvSpPr txBox="1"/>
            <p:nvPr/>
          </p:nvSpPr>
          <p:spPr>
            <a:xfrm>
              <a:off x="2843808" y="4581128"/>
              <a:ext cx="1656184" cy="697627"/>
            </a:xfrm>
            <a:prstGeom prst="rect">
              <a:avLst/>
            </a:prstGeom>
            <a:noFill/>
          </p:spPr>
          <p:txBody>
            <a:bodyPr wrap="square" rtlCol="0">
              <a:spAutoFit/>
            </a:bodyPr>
            <a:lstStyle>
              <a:defPPr>
                <a:defRPr lang="zh-CN"/>
              </a:defPPr>
              <a:lvl1pPr>
                <a:defRPr>
                  <a:latin typeface="叶根友毛笔行书" panose="02010601030101010101" pitchFamily="2" charset="-122"/>
                  <a:ea typeface="叶根友毛笔行书" panose="02010601030101010101" pitchFamily="2" charset="-122"/>
                </a:defRPr>
              </a:lvl1pPr>
            </a:lstStyle>
            <a:p>
              <a:r>
                <a:rPr lang="ja-JP" altLang="en-US" sz="2800" dirty="0" smtClean="0">
                  <a:latin typeface="ＭＳ Ｐゴシック" panose="020B0600070205080204" pitchFamily="50" charset="-128"/>
                  <a:ea typeface="ＭＳ Ｐゴシック" panose="020B0600070205080204" pitchFamily="50" charset="-128"/>
                </a:rPr>
                <a:t>ビジョン</a:t>
              </a:r>
              <a:endParaRPr lang="zh-CN" altLang="en-US" sz="2800" dirty="0">
                <a:latin typeface="ＭＳ Ｐゴシック" panose="020B0600070205080204" pitchFamily="50" charset="-128"/>
                <a:ea typeface="ＭＳ Ｐゴシック" panose="020B0600070205080204" pitchFamily="50" charset="-128"/>
              </a:endParaRPr>
            </a:p>
          </p:txBody>
        </p:sp>
      </p:grpSp>
      <p:sp>
        <p:nvSpPr>
          <p:cNvPr id="20" name="文本框 15"/>
          <p:cNvSpPr txBox="1"/>
          <p:nvPr/>
        </p:nvSpPr>
        <p:spPr>
          <a:xfrm>
            <a:off x="0" y="76805"/>
            <a:ext cx="2247900" cy="461665"/>
          </a:xfrm>
          <a:prstGeom prst="rect">
            <a:avLst/>
          </a:prstGeom>
          <a:noFill/>
        </p:spPr>
        <p:txBody>
          <a:bodyPr wrap="square" rtlCol="0">
            <a:spAutoFit/>
          </a:bodyPr>
          <a:lstStyle/>
          <a:p>
            <a:pPr algn="ct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　サービス</a:t>
            </a:r>
            <a:r>
              <a:rPr lang="zh-CN"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理念</a:t>
            </a:r>
            <a:endParaRPr lang="zh-CN"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21" name="矩形 20"/>
          <p:cNvSpPr/>
          <p:nvPr/>
        </p:nvSpPr>
        <p:spPr>
          <a:xfrm>
            <a:off x="0" y="66105"/>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6">
                  <a:lumMod val="75000"/>
                </a:schemeClr>
              </a:solidFill>
            </a:endParaRPr>
          </a:p>
        </p:txBody>
      </p:sp>
    </p:spTree>
    <p:extLst>
      <p:ext uri="{BB962C8B-B14F-4D97-AF65-F5344CB8AC3E}">
        <p14:creationId xmlns:p14="http://schemas.microsoft.com/office/powerpoint/2010/main" val="12782793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4446999"/>
            <a:ext cx="9144000" cy="696503"/>
          </a:xfrm>
          <a:prstGeom prst="rect">
            <a:avLst/>
          </a:prstGeom>
          <a:solidFill>
            <a:schemeClr val="bg1"/>
          </a:solidFill>
          <a:ln w="19050">
            <a:noFill/>
            <a:prstDash val="sysDot"/>
          </a:ln>
        </p:spPr>
        <p:txBody>
          <a:bodyPr rtlCol="0" anchor="ctr"/>
          <a:lstStyle/>
          <a:p>
            <a:pPr marL="180000" algn="ctr">
              <a:lnSpc>
                <a:spcPct val="175000"/>
              </a:lnSpc>
              <a:buClr>
                <a:srgbClr val="C00000"/>
              </a:buClr>
              <a:buFont typeface="微软雅黑" panose="020B0503020204020204" pitchFamily="34" charset="-122"/>
              <a:buChar char="★"/>
            </a:pPr>
            <a:endParaRPr lang="zh-CN" altLang="en-US" sz="1400" dirty="0" smtClean="0">
              <a:latin typeface="微软雅黑" panose="020B0503020204020204" pitchFamily="34" charset="-122"/>
              <a:ea typeface="微软雅黑" panose="020B0503020204020204" pitchFamily="34" charset="-122"/>
            </a:endParaRPr>
          </a:p>
        </p:txBody>
      </p:sp>
      <p:sp>
        <p:nvSpPr>
          <p:cNvPr id="23" name="TextBox 22"/>
          <p:cNvSpPr txBox="1"/>
          <p:nvPr/>
        </p:nvSpPr>
        <p:spPr>
          <a:xfrm>
            <a:off x="6084168" y="1214428"/>
            <a:ext cx="2702674" cy="3539430"/>
          </a:xfrm>
          <a:prstGeom prst="rect">
            <a:avLst/>
          </a:prstGeom>
          <a:noFill/>
        </p:spPr>
        <p:txBody>
          <a:bodyPr wrap="square" rtlCol="0">
            <a:spAutoFit/>
          </a:bodyPr>
          <a:lstStyle/>
          <a:p>
            <a:pPr marL="285750" indent="-285750">
              <a:lnSpc>
                <a:spcPct val="200000"/>
              </a:lnSpc>
              <a:buFont typeface="Arial" pitchFamily="34" charset="0"/>
              <a:buChar char="•"/>
            </a:pPr>
            <a:r>
              <a:rPr lang="ja-JP" altLang="en-US" sz="1600" dirty="0">
                <a:solidFill>
                  <a:srgbClr val="404040"/>
                </a:solidFill>
                <a:latin typeface="ＭＳ Ｐゴシック" panose="020B0600070205080204" pitchFamily="50" charset="-128"/>
                <a:ea typeface="ＭＳ Ｐゴシック" panose="020B0600070205080204" pitchFamily="50" charset="-128"/>
                <a:cs typeface="微软雅黑"/>
              </a:rPr>
              <a:t>環境技術の専門家</a:t>
            </a:r>
            <a:endParaRPr lang="en-US" altLang="zh-CN" sz="1600" dirty="0">
              <a:solidFill>
                <a:srgbClr val="404040"/>
              </a:solidFill>
              <a:latin typeface="ＭＳ Ｐゴシック" panose="020B0600070205080204" pitchFamily="50" charset="-128"/>
              <a:ea typeface="ＭＳ Ｐゴシック" panose="020B0600070205080204" pitchFamily="50" charset="-128"/>
              <a:cs typeface="微软雅黑"/>
            </a:endParaRPr>
          </a:p>
          <a:p>
            <a:pPr marL="285750" indent="-285750">
              <a:lnSpc>
                <a:spcPct val="200000"/>
              </a:lnSpc>
              <a:buFont typeface="Arial" pitchFamily="34" charset="0"/>
              <a:buChar char="•"/>
            </a:pPr>
            <a:r>
              <a:rPr lang="ja-JP" altLang="en-US" sz="1600" dirty="0">
                <a:solidFill>
                  <a:srgbClr val="404040"/>
                </a:solidFill>
                <a:latin typeface="ＭＳ Ｐゴシック" panose="020B0600070205080204" pitchFamily="50" charset="-128"/>
                <a:ea typeface="ＭＳ Ｐゴシック" panose="020B0600070205080204" pitchFamily="50" charset="-128"/>
                <a:cs typeface="微软雅黑"/>
              </a:rPr>
              <a:t>企業管理の専門家</a:t>
            </a:r>
            <a:endParaRPr lang="en-US" altLang="zh-CN" sz="1600" dirty="0">
              <a:solidFill>
                <a:srgbClr val="404040"/>
              </a:solidFill>
              <a:latin typeface="ＭＳ Ｐゴシック" panose="020B0600070205080204" pitchFamily="50" charset="-128"/>
              <a:ea typeface="ＭＳ Ｐゴシック" panose="020B0600070205080204" pitchFamily="50" charset="-128"/>
              <a:cs typeface="微软雅黑"/>
            </a:endParaRPr>
          </a:p>
          <a:p>
            <a:pPr marL="285750" indent="-285750">
              <a:lnSpc>
                <a:spcPct val="200000"/>
              </a:lnSpc>
              <a:buFont typeface="Arial" pitchFamily="34" charset="0"/>
              <a:buChar char="•"/>
            </a:pPr>
            <a:r>
              <a:rPr lang="ja-JP" altLang="en-US" sz="1600" dirty="0">
                <a:solidFill>
                  <a:srgbClr val="404040"/>
                </a:solidFill>
                <a:latin typeface="ＭＳ Ｐゴシック" panose="020B0600070205080204" pitchFamily="50" charset="-128"/>
                <a:ea typeface="ＭＳ Ｐゴシック" panose="020B0600070205080204" pitchFamily="50" charset="-128"/>
                <a:cs typeface="微软雅黑"/>
              </a:rPr>
              <a:t>環境政策研究チーム</a:t>
            </a:r>
            <a:endParaRPr lang="en-US" altLang="zh-CN" sz="1600" dirty="0">
              <a:solidFill>
                <a:srgbClr val="404040"/>
              </a:solidFill>
              <a:latin typeface="ＭＳ Ｐゴシック" panose="020B0600070205080204" pitchFamily="50" charset="-128"/>
              <a:ea typeface="ＭＳ Ｐゴシック" panose="020B0600070205080204" pitchFamily="50" charset="-128"/>
              <a:cs typeface="微软雅黑"/>
            </a:endParaRPr>
          </a:p>
          <a:p>
            <a:pPr marL="285750" indent="-285750">
              <a:lnSpc>
                <a:spcPct val="200000"/>
              </a:lnSpc>
              <a:buFont typeface="Arial" pitchFamily="34" charset="0"/>
              <a:buChar char="•"/>
            </a:pPr>
            <a:r>
              <a:rPr lang="ja-JP" altLang="en-US" sz="1600" dirty="0" smtClean="0">
                <a:solidFill>
                  <a:srgbClr val="404040"/>
                </a:solidFill>
                <a:latin typeface="ＭＳ Ｐゴシック" panose="020B0600070205080204" pitchFamily="50" charset="-128"/>
                <a:ea typeface="ＭＳ Ｐゴシック" panose="020B0600070205080204" pitchFamily="50" charset="-128"/>
                <a:cs typeface="微软雅黑"/>
              </a:rPr>
              <a:t>イノベーティブ</a:t>
            </a:r>
            <a:r>
              <a:rPr lang="ja-JP" altLang="en-US" sz="1600" dirty="0">
                <a:solidFill>
                  <a:srgbClr val="404040"/>
                </a:solidFill>
                <a:latin typeface="ＭＳ Ｐゴシック" panose="020B0600070205080204" pitchFamily="50" charset="-128"/>
                <a:ea typeface="ＭＳ Ｐゴシック" panose="020B0600070205080204" pitchFamily="50" charset="-128"/>
                <a:cs typeface="微软雅黑"/>
              </a:rPr>
              <a:t>な研究</a:t>
            </a:r>
            <a:r>
              <a:rPr lang="ja-JP" altLang="en-US" sz="1600" dirty="0" smtClean="0">
                <a:solidFill>
                  <a:srgbClr val="404040"/>
                </a:solidFill>
                <a:latin typeface="ＭＳ Ｐゴシック" panose="020B0600070205080204" pitchFamily="50" charset="-128"/>
                <a:ea typeface="ＭＳ Ｐゴシック" panose="020B0600070205080204" pitchFamily="50" charset="-128"/>
                <a:cs typeface="微软雅黑"/>
              </a:rPr>
              <a:t>開発のエンジニア</a:t>
            </a:r>
            <a:endParaRPr lang="en-US" altLang="zh-CN" sz="1600" dirty="0">
              <a:solidFill>
                <a:srgbClr val="404040"/>
              </a:solidFill>
              <a:latin typeface="ＭＳ Ｐゴシック" panose="020B0600070205080204" pitchFamily="50" charset="-128"/>
              <a:ea typeface="ＭＳ Ｐゴシック" panose="020B0600070205080204" pitchFamily="50" charset="-128"/>
              <a:cs typeface="微软雅黑"/>
            </a:endParaRPr>
          </a:p>
          <a:p>
            <a:pPr marL="285750" indent="-285750">
              <a:lnSpc>
                <a:spcPct val="200000"/>
              </a:lnSpc>
              <a:buFont typeface="Arial" pitchFamily="34" charset="0"/>
              <a:buChar char="•"/>
            </a:pPr>
            <a:r>
              <a:rPr lang="ja-JP" altLang="en-US" sz="1600" dirty="0">
                <a:solidFill>
                  <a:srgbClr val="404040"/>
                </a:solidFill>
                <a:latin typeface="ＭＳ Ｐゴシック" panose="020B0600070205080204" pitchFamily="50" charset="-128"/>
                <a:ea typeface="ＭＳ Ｐゴシック" panose="020B0600070205080204" pitchFamily="50" charset="-128"/>
                <a:cs typeface="微软雅黑"/>
              </a:rPr>
              <a:t>専門的な運営管理</a:t>
            </a:r>
            <a:r>
              <a:rPr lang="ja-JP" altLang="en-US" sz="1600" dirty="0" smtClean="0">
                <a:solidFill>
                  <a:srgbClr val="404040"/>
                </a:solidFill>
                <a:latin typeface="ＭＳ Ｐゴシック" panose="020B0600070205080204" pitchFamily="50" charset="-128"/>
                <a:ea typeface="ＭＳ Ｐゴシック" panose="020B0600070205080204" pitchFamily="50" charset="-128"/>
                <a:cs typeface="微软雅黑"/>
              </a:rPr>
              <a:t>チーム</a:t>
            </a:r>
            <a:endParaRPr lang="en-US" altLang="zh-CN" sz="1600" dirty="0">
              <a:solidFill>
                <a:schemeClr val="tx1">
                  <a:lumMod val="75000"/>
                  <a:lumOff val="25000"/>
                </a:schemeClr>
              </a:solidFill>
              <a:latin typeface="ＭＳ Ｐゴシック" panose="020B0600070205080204" pitchFamily="50" charset="-128"/>
              <a:ea typeface="ＭＳ Ｐゴシック" panose="020B0600070205080204" pitchFamily="50" charset="-128"/>
            </a:endParaRPr>
          </a:p>
          <a:p>
            <a:pPr marL="285750" indent="-285750">
              <a:lnSpc>
                <a:spcPct val="200000"/>
              </a:lnSpc>
              <a:buFont typeface="Arial" pitchFamily="34" charset="0"/>
              <a:buChar char="•"/>
            </a:pPr>
            <a:r>
              <a:rPr lang="ja-JP" altLang="en-US" sz="1600" dirty="0">
                <a:solidFill>
                  <a:srgbClr val="404040"/>
                </a:solidFill>
                <a:latin typeface="ＭＳ Ｐゴシック" panose="020B0600070205080204" pitchFamily="50" charset="-128"/>
                <a:ea typeface="ＭＳ Ｐゴシック" panose="020B0600070205080204" pitchFamily="50" charset="-128"/>
                <a:cs typeface="微软雅黑"/>
              </a:rPr>
              <a:t>地域密着型の管理</a:t>
            </a:r>
            <a:r>
              <a:rPr lang="ja-JP" altLang="en-US" sz="1600" dirty="0" smtClean="0">
                <a:solidFill>
                  <a:srgbClr val="404040"/>
                </a:solidFill>
                <a:latin typeface="ＭＳ Ｐゴシック" panose="020B0600070205080204" pitchFamily="50" charset="-128"/>
                <a:ea typeface="ＭＳ Ｐゴシック" panose="020B0600070205080204" pitchFamily="50" charset="-128"/>
                <a:cs typeface="微软雅黑"/>
              </a:rPr>
              <a:t>チーム</a:t>
            </a:r>
            <a:endParaRPr lang="en-US" altLang="zh-CN" sz="1600" dirty="0">
              <a:solidFill>
                <a:srgbClr val="404040"/>
              </a:solidFill>
              <a:latin typeface="ＭＳ Ｐゴシック" panose="020B0600070205080204" pitchFamily="50" charset="-128"/>
              <a:ea typeface="ＭＳ Ｐゴシック" panose="020B0600070205080204" pitchFamily="50" charset="-128"/>
              <a:cs typeface="微软雅黑"/>
            </a:endParaRPr>
          </a:p>
        </p:txBody>
      </p:sp>
      <p:grpSp>
        <p:nvGrpSpPr>
          <p:cNvPr id="2" name="组合 1"/>
          <p:cNvGrpSpPr/>
          <p:nvPr/>
        </p:nvGrpSpPr>
        <p:grpSpPr>
          <a:xfrm>
            <a:off x="930816" y="1113588"/>
            <a:ext cx="4865321" cy="3292030"/>
            <a:chOff x="930815" y="1484784"/>
            <a:chExt cx="4865321" cy="4389373"/>
          </a:xfrm>
        </p:grpSpPr>
        <p:pic>
          <p:nvPicPr>
            <p:cNvPr id="19" name="图片 18"/>
            <p:cNvPicPr>
              <a:picLocks noChangeAspect="1"/>
            </p:cNvPicPr>
            <p:nvPr/>
          </p:nvPicPr>
          <p:blipFill rotWithShape="1">
            <a:blip r:embed="rId2" cstate="print">
              <a:extLst>
                <a:ext uri="{28A0092B-C50C-407E-A947-70E740481C1C}">
                  <a14:useLocalDpi xmlns:a14="http://schemas.microsoft.com/office/drawing/2010/main" val="0"/>
                </a:ext>
              </a:extLst>
            </a:blip>
            <a:srcRect r="1584"/>
            <a:stretch>
              <a:fillRect/>
            </a:stretch>
          </p:blipFill>
          <p:spPr>
            <a:xfrm>
              <a:off x="930815" y="1484784"/>
              <a:ext cx="4865321" cy="2638589"/>
            </a:xfrm>
            <a:prstGeom prst="round2DiagRect">
              <a:avLst/>
            </a:prstGeom>
            <a:noFill/>
            <a:ln>
              <a:noFill/>
            </a:ln>
          </p:spPr>
        </p:pic>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r="10743"/>
            <a:stretch/>
          </p:blipFill>
          <p:spPr>
            <a:xfrm>
              <a:off x="955030" y="4221088"/>
              <a:ext cx="2182075" cy="1653068"/>
            </a:xfrm>
            <a:prstGeom prst="round2DiagRect">
              <a:avLst/>
            </a:prstGeom>
            <a:noFill/>
            <a:ln>
              <a:noFill/>
            </a:ln>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9286" y="4221088"/>
              <a:ext cx="1153763" cy="769175"/>
            </a:xfrm>
            <a:prstGeom prst="rect">
              <a:avLst/>
            </a:prstGeom>
            <a:noFill/>
            <a:ln>
              <a:noFill/>
            </a:ln>
          </p:spPr>
        </p:pic>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555430" y="4221088"/>
              <a:ext cx="1240706" cy="1653069"/>
            </a:xfrm>
            <a:prstGeom prst="round2DiagRect">
              <a:avLst/>
            </a:prstGeom>
            <a:noFill/>
            <a:ln>
              <a:noFill/>
            </a:ln>
          </p:spPr>
        </p:pic>
        <p:sp>
          <p:nvSpPr>
            <p:cNvPr id="24" name="矩形 23"/>
            <p:cNvSpPr/>
            <p:nvPr/>
          </p:nvSpPr>
          <p:spPr>
            <a:xfrm>
              <a:off x="3259286" y="5085184"/>
              <a:ext cx="1152128" cy="746553"/>
            </a:xfrm>
            <a:prstGeom prst="rect">
              <a:avLst/>
            </a:prstGeom>
            <a:solidFill>
              <a:schemeClr val="accent3">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3" name="文本框 15"/>
          <p:cNvSpPr txBox="1"/>
          <p:nvPr/>
        </p:nvSpPr>
        <p:spPr>
          <a:xfrm>
            <a:off x="-1" y="90453"/>
            <a:ext cx="3259287" cy="461665"/>
          </a:xfrm>
          <a:prstGeom prst="rect">
            <a:avLst/>
          </a:prstGeom>
          <a:noFill/>
        </p:spPr>
        <p:txBody>
          <a:bodyPr wrap="square" rtlCol="0">
            <a:spAutoFit/>
          </a:bodyPr>
          <a:lstStyle/>
          <a:p>
            <a:pPr algn="ct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優れたチーム構成</a:t>
            </a:r>
            <a:endParaRPr lang="zh-CN"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4" name="矩形 13"/>
          <p:cNvSpPr/>
          <p:nvPr/>
        </p:nvSpPr>
        <p:spPr>
          <a:xfrm>
            <a:off x="0" y="79753"/>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6">
                  <a:lumMod val="75000"/>
                </a:schemeClr>
              </a:solidFill>
            </a:endParaRPr>
          </a:p>
        </p:txBody>
      </p:sp>
    </p:spTree>
    <p:extLst>
      <p:ext uri="{BB962C8B-B14F-4D97-AF65-F5344CB8AC3E}">
        <p14:creationId xmlns:p14="http://schemas.microsoft.com/office/powerpoint/2010/main" val="271313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1" name="Picture 9" descr="C:\Users\zcls\Desktop\IMG_0561.JPG"/>
          <p:cNvPicPr>
            <a:picLocks noChangeAspect="1" noChangeArrowheads="1"/>
          </p:cNvPicPr>
          <p:nvPr/>
        </p:nvPicPr>
        <p:blipFill rotWithShape="1">
          <a:blip r:embed="rId2" cstate="print">
            <a:clrChange>
              <a:clrFrom>
                <a:srgbClr val="FCF9EC"/>
              </a:clrFrom>
              <a:clrTo>
                <a:srgbClr val="FCF9EC">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25873" t="4292" r="3267" b="51316"/>
          <a:stretch/>
        </p:blipFill>
        <p:spPr bwMode="auto">
          <a:xfrm>
            <a:off x="642910" y="571486"/>
            <a:ext cx="7542320" cy="47250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3075" name="Picture 3" descr="E:\001公司资料\003资质证书文件\中持水务\水务荣誉证书\中持水务荣誉证书\水务（2011水业优秀服务机构） 3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10" t="3125"/>
          <a:stretch/>
        </p:blipFill>
        <p:spPr bwMode="auto">
          <a:xfrm>
            <a:off x="2857488" y="928676"/>
            <a:ext cx="1499431" cy="16200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zcls\Desktop\IMG_055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20" t="8410" r="7758" b="8335"/>
          <a:stretch/>
        </p:blipFill>
        <p:spPr bwMode="auto">
          <a:xfrm>
            <a:off x="642910" y="1071552"/>
            <a:ext cx="1795547" cy="137695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001公司资料\003资质证书文件\中持水务\水务荣誉证书\中持水务荣誉证书\2012成长力 3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0694" y="3143254"/>
            <a:ext cx="1633416" cy="162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9" descr="C:\Users\zcls\Desktop\IMG_056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873" t="4293" r="29724" b="3526"/>
          <a:stretch/>
        </p:blipFill>
        <p:spPr bwMode="auto">
          <a:xfrm>
            <a:off x="7487816" y="1131590"/>
            <a:ext cx="1656184" cy="343825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1" name="文本框 15"/>
          <p:cNvSpPr txBox="1"/>
          <p:nvPr/>
        </p:nvSpPr>
        <p:spPr>
          <a:xfrm>
            <a:off x="171450" y="90528"/>
            <a:ext cx="2247900" cy="461665"/>
          </a:xfrm>
          <a:prstGeom prst="rect">
            <a:avLst/>
          </a:prstGeom>
          <a:noFill/>
        </p:spPr>
        <p:txBody>
          <a:bodyPr wrap="square" rtlCol="0">
            <a:spAutoFit/>
          </a:bodyPr>
          <a:lstStyle/>
          <a:p>
            <a:pPr algn="ct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業界での実績</a:t>
            </a:r>
            <a:endParaRPr lang="zh-CN"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23" name="矩形 22"/>
          <p:cNvSpPr/>
          <p:nvPr/>
        </p:nvSpPr>
        <p:spPr>
          <a:xfrm>
            <a:off x="0" y="107049"/>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6">
                  <a:lumMod val="75000"/>
                </a:schemeClr>
              </a:solidFill>
            </a:endParaRPr>
          </a:p>
        </p:txBody>
      </p:sp>
      <p:pic>
        <p:nvPicPr>
          <p:cNvPr id="2051" name="Picture 3"/>
          <p:cNvPicPr>
            <a:picLocks noChangeAspect="1" noChangeArrowheads="1"/>
          </p:cNvPicPr>
          <p:nvPr/>
        </p:nvPicPr>
        <p:blipFill>
          <a:blip r:embed="rId7" cstate="print"/>
          <a:srcRect/>
          <a:stretch>
            <a:fillRect/>
          </a:stretch>
        </p:blipFill>
        <p:spPr bwMode="auto">
          <a:xfrm>
            <a:off x="3214678" y="3214692"/>
            <a:ext cx="1928826" cy="1541201"/>
          </a:xfrm>
          <a:prstGeom prst="rect">
            <a:avLst/>
          </a:prstGeom>
          <a:noFill/>
          <a:ln w="9525">
            <a:noFill/>
            <a:miter lim="800000"/>
            <a:headEnd/>
            <a:tailEnd/>
          </a:ln>
          <a:effectLst/>
        </p:spPr>
      </p:pic>
      <p:pic>
        <p:nvPicPr>
          <p:cNvPr id="2052" name="Picture 4"/>
          <p:cNvPicPr>
            <a:picLocks noChangeAspect="1" noChangeArrowheads="1"/>
          </p:cNvPicPr>
          <p:nvPr/>
        </p:nvPicPr>
        <p:blipFill>
          <a:blip r:embed="rId8" cstate="print"/>
          <a:srcRect/>
          <a:stretch>
            <a:fillRect/>
          </a:stretch>
        </p:blipFill>
        <p:spPr bwMode="auto">
          <a:xfrm>
            <a:off x="571472" y="3286130"/>
            <a:ext cx="2071702" cy="1404622"/>
          </a:xfrm>
          <a:prstGeom prst="rect">
            <a:avLst/>
          </a:prstGeom>
          <a:noFill/>
          <a:ln w="9525">
            <a:noFill/>
            <a:miter lim="800000"/>
            <a:headEnd/>
            <a:tailEnd/>
          </a:ln>
          <a:effectLst/>
        </p:spPr>
      </p:pic>
      <p:pic>
        <p:nvPicPr>
          <p:cNvPr id="2053" name="Picture 5" descr="D:\中持水务\中持水务资质证书资料\中持水务 - 荣誉证书\2013年度 - 中国创业投资价值榜潜力企业TOP20强.JPG"/>
          <p:cNvPicPr>
            <a:picLocks noChangeAspect="1" noChangeArrowheads="1"/>
          </p:cNvPicPr>
          <p:nvPr/>
        </p:nvPicPr>
        <p:blipFill>
          <a:blip r:embed="rId9" cstate="print"/>
          <a:srcRect/>
          <a:stretch>
            <a:fillRect/>
          </a:stretch>
        </p:blipFill>
        <p:spPr bwMode="auto">
          <a:xfrm>
            <a:off x="4929190" y="1071552"/>
            <a:ext cx="1905435" cy="1331873"/>
          </a:xfrm>
          <a:prstGeom prst="rect">
            <a:avLst/>
          </a:prstGeom>
          <a:noFill/>
        </p:spPr>
      </p:pic>
    </p:spTree>
    <p:extLst>
      <p:ext uri="{BB962C8B-B14F-4D97-AF65-F5344CB8AC3E}">
        <p14:creationId xmlns:p14="http://schemas.microsoft.com/office/powerpoint/2010/main" val="705140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25245" r="46107" b="33959"/>
          <a:stretch/>
        </p:blipFill>
        <p:spPr>
          <a:xfrm>
            <a:off x="3" y="1817916"/>
            <a:ext cx="3000363" cy="1436914"/>
          </a:xfrm>
          <a:prstGeom prst="rect">
            <a:avLst/>
          </a:prstGeom>
        </p:spPr>
      </p:pic>
      <p:sp>
        <p:nvSpPr>
          <p:cNvPr id="3" name="矩形 2"/>
          <p:cNvSpPr/>
          <p:nvPr/>
        </p:nvSpPr>
        <p:spPr>
          <a:xfrm rot="2700000">
            <a:off x="2518608" y="1904726"/>
            <a:ext cx="1154311" cy="136819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3616741" y="2988851"/>
            <a:ext cx="278046" cy="37072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4264631" y="2980093"/>
            <a:ext cx="136159" cy="18154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6" name="文本框 9"/>
          <p:cNvSpPr txBox="1"/>
          <p:nvPr/>
        </p:nvSpPr>
        <p:spPr>
          <a:xfrm>
            <a:off x="2108442" y="2200785"/>
            <a:ext cx="1963492" cy="1077218"/>
          </a:xfrm>
          <a:prstGeom prst="rect">
            <a:avLst/>
          </a:prstGeom>
          <a:noFill/>
        </p:spPr>
        <p:txBody>
          <a:bodyPr wrap="square" rtlCol="0">
            <a:sp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PART</a:t>
            </a:r>
          </a:p>
          <a:p>
            <a:pPr algn="ctr"/>
            <a:r>
              <a:rPr lang="en-US" altLang="zh-CN" sz="3200" b="1" dirty="0" smtClean="0">
                <a:solidFill>
                  <a:schemeClr val="bg1"/>
                </a:solidFill>
                <a:latin typeface="微软雅黑" panose="020B0503020204020204" pitchFamily="34" charset="-122"/>
                <a:ea typeface="微软雅黑" panose="020B0503020204020204" pitchFamily="34" charset="-122"/>
              </a:rPr>
              <a:t>2</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7" name="文本框 12"/>
          <p:cNvSpPr txBox="1"/>
          <p:nvPr/>
        </p:nvSpPr>
        <p:spPr>
          <a:xfrm>
            <a:off x="3735433" y="1849154"/>
            <a:ext cx="3208562" cy="646331"/>
          </a:xfrm>
          <a:prstGeom prst="rect">
            <a:avLst/>
          </a:prstGeom>
          <a:noFill/>
        </p:spPr>
        <p:txBody>
          <a:bodyPr wrap="square" rtlCol="0">
            <a:spAutoFit/>
          </a:bodyPr>
          <a:lstStyle/>
          <a:p>
            <a:pPr algn="ctr"/>
            <a:r>
              <a:rPr lang="ja-JP" altLang="en-US" sz="3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業務分野</a:t>
            </a:r>
            <a:endParaRPr lang="zh-CN" altLang="en-US" sz="3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cxnSp>
        <p:nvCxnSpPr>
          <p:cNvPr id="8" name="直接连接符 7"/>
          <p:cNvCxnSpPr/>
          <p:nvPr/>
        </p:nvCxnSpPr>
        <p:spPr>
          <a:xfrm flipV="1">
            <a:off x="4017912" y="2518173"/>
            <a:ext cx="5126093" cy="25337"/>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15"/>
          <p:cNvSpPr txBox="1"/>
          <p:nvPr/>
        </p:nvSpPr>
        <p:spPr>
          <a:xfrm>
            <a:off x="4332710" y="2601236"/>
            <a:ext cx="1837006" cy="338554"/>
          </a:xfrm>
          <a:prstGeom prst="rect">
            <a:avLst/>
          </a:prstGeom>
          <a:noFill/>
        </p:spPr>
        <p:txBody>
          <a:bodyPr wrap="square" rtlCol="0">
            <a:spAutoFit/>
          </a:bodyPr>
          <a:lstStyle/>
          <a:p>
            <a:pPr algn="ct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サービス区域</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0" name="文本框 16"/>
          <p:cNvSpPr txBox="1"/>
          <p:nvPr/>
        </p:nvSpPr>
        <p:spPr>
          <a:xfrm>
            <a:off x="6068242" y="2601236"/>
            <a:ext cx="1456086" cy="338554"/>
          </a:xfrm>
          <a:prstGeom prst="rect">
            <a:avLst/>
          </a:prstGeom>
          <a:noFill/>
        </p:spPr>
        <p:txBody>
          <a:bodyPr wrap="square" rtlCol="0">
            <a:spAutoFit/>
          </a:bodyPr>
          <a:lstStyle/>
          <a:p>
            <a:pPr algn="ct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サービス分野</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1" name="文本框 17"/>
          <p:cNvSpPr txBox="1"/>
          <p:nvPr/>
        </p:nvSpPr>
        <p:spPr>
          <a:xfrm>
            <a:off x="7524328" y="2588822"/>
            <a:ext cx="1488065" cy="338554"/>
          </a:xfrm>
          <a:prstGeom prst="rect">
            <a:avLst/>
          </a:prstGeom>
          <a:noFill/>
        </p:spPr>
        <p:txBody>
          <a:bodyPr wrap="square" rtlCol="0">
            <a:spAutoFit/>
          </a:bodyPr>
          <a:lstStyle/>
          <a:p>
            <a:pPr algn="ct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典型的な業種</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0034" y="714362"/>
            <a:ext cx="4714909" cy="3643335"/>
            <a:chOff x="971550" y="1672455"/>
            <a:chExt cx="5761279" cy="4535117"/>
          </a:xfrm>
          <a:solidFill>
            <a:schemeClr val="tx2">
              <a:lumMod val="60000"/>
              <a:lumOff val="40000"/>
            </a:schemeClr>
          </a:solidFill>
        </p:grpSpPr>
        <p:sp>
          <p:nvSpPr>
            <p:cNvPr id="3" name="未知"/>
            <p:cNvSpPr>
              <a:spLocks/>
            </p:cNvSpPr>
            <p:nvPr/>
          </p:nvSpPr>
          <p:spPr bwMode="auto">
            <a:xfrm>
              <a:off x="5424211" y="1672455"/>
              <a:ext cx="1308618" cy="1126908"/>
            </a:xfrm>
            <a:custGeom>
              <a:avLst/>
              <a:gdLst>
                <a:gd name="T0" fmla="*/ 416257 w 889"/>
                <a:gd name="T1" fmla="*/ 957149 h 754"/>
                <a:gd name="T2" fmla="*/ 492775 w 889"/>
                <a:gd name="T3" fmla="*/ 1044162 h 754"/>
                <a:gd name="T4" fmla="*/ 549398 w 889"/>
                <a:gd name="T5" fmla="*/ 1031732 h 754"/>
                <a:gd name="T6" fmla="*/ 633568 w 889"/>
                <a:gd name="T7" fmla="*/ 1036393 h 754"/>
                <a:gd name="T8" fmla="*/ 710085 w 889"/>
                <a:gd name="T9" fmla="*/ 1017748 h 754"/>
                <a:gd name="T10" fmla="*/ 768239 w 889"/>
                <a:gd name="T11" fmla="*/ 1086115 h 754"/>
                <a:gd name="T12" fmla="*/ 814150 w 889"/>
                <a:gd name="T13" fmla="*/ 1104761 h 754"/>
                <a:gd name="T14" fmla="*/ 869243 w 889"/>
                <a:gd name="T15" fmla="*/ 1134283 h 754"/>
                <a:gd name="T16" fmla="*/ 881485 w 889"/>
                <a:gd name="T17" fmla="*/ 1067470 h 754"/>
                <a:gd name="T18" fmla="*/ 947291 w 889"/>
                <a:gd name="T19" fmla="*/ 1138945 h 754"/>
                <a:gd name="T20" fmla="*/ 999323 w 889"/>
                <a:gd name="T21" fmla="*/ 1170021 h 754"/>
                <a:gd name="T22" fmla="*/ 1057476 w 889"/>
                <a:gd name="T23" fmla="*/ 1104761 h 754"/>
                <a:gd name="T24" fmla="*/ 1094205 w 889"/>
                <a:gd name="T25" fmla="*/ 1096992 h 754"/>
                <a:gd name="T26" fmla="*/ 1153889 w 889"/>
                <a:gd name="T27" fmla="*/ 1134283 h 754"/>
                <a:gd name="T28" fmla="*/ 1210512 w 889"/>
                <a:gd name="T29" fmla="*/ 1134283 h 754"/>
                <a:gd name="T30" fmla="*/ 1184496 w 889"/>
                <a:gd name="T31" fmla="*/ 1044162 h 754"/>
                <a:gd name="T32" fmla="*/ 1166132 w 889"/>
                <a:gd name="T33" fmla="*/ 933842 h 754"/>
                <a:gd name="T34" fmla="*/ 1293151 w 889"/>
                <a:gd name="T35" fmla="*/ 885673 h 754"/>
                <a:gd name="T36" fmla="*/ 1306925 w 889"/>
                <a:gd name="T37" fmla="*/ 831290 h 754"/>
                <a:gd name="T38" fmla="*/ 1326819 w 889"/>
                <a:gd name="T39" fmla="*/ 770691 h 754"/>
                <a:gd name="T40" fmla="*/ 1331410 w 889"/>
                <a:gd name="T41" fmla="*/ 557819 h 754"/>
                <a:gd name="T42" fmla="*/ 1326819 w 889"/>
                <a:gd name="T43" fmla="*/ 459929 h 754"/>
                <a:gd name="T44" fmla="*/ 1319167 w 889"/>
                <a:gd name="T45" fmla="*/ 417976 h 754"/>
                <a:gd name="T46" fmla="*/ 1230407 w 889"/>
                <a:gd name="T47" fmla="*/ 478574 h 754"/>
                <a:gd name="T48" fmla="*/ 1138585 w 889"/>
                <a:gd name="T49" fmla="*/ 562480 h 754"/>
                <a:gd name="T50" fmla="*/ 973307 w 889"/>
                <a:gd name="T51" fmla="*/ 562480 h 754"/>
                <a:gd name="T52" fmla="*/ 953412 w 889"/>
                <a:gd name="T53" fmla="*/ 501882 h 754"/>
                <a:gd name="T54" fmla="*/ 898319 w 889"/>
                <a:gd name="T55" fmla="*/ 459929 h 754"/>
                <a:gd name="T56" fmla="*/ 786603 w 889"/>
                <a:gd name="T57" fmla="*/ 436621 h 754"/>
                <a:gd name="T58" fmla="*/ 697843 w 889"/>
                <a:gd name="T59" fmla="*/ 424191 h 754"/>
                <a:gd name="T60" fmla="*/ 625916 w 889"/>
                <a:gd name="T61" fmla="*/ 376023 h 754"/>
                <a:gd name="T62" fmla="*/ 589187 w 889"/>
                <a:gd name="T63" fmla="*/ 315424 h 754"/>
                <a:gd name="T64" fmla="*/ 529503 w 889"/>
                <a:gd name="T65" fmla="*/ 247056 h 754"/>
                <a:gd name="T66" fmla="*/ 465228 w 889"/>
                <a:gd name="T67" fmla="*/ 144505 h 754"/>
                <a:gd name="T68" fmla="*/ 396362 w 889"/>
                <a:gd name="T69" fmla="*/ 41953 h 754"/>
                <a:gd name="T70" fmla="*/ 273934 w 889"/>
                <a:gd name="T71" fmla="*/ 23307 h 754"/>
                <a:gd name="T72" fmla="*/ 143854 w 889"/>
                <a:gd name="T73" fmla="*/ 0 h 754"/>
                <a:gd name="T74" fmla="*/ 4591 w 889"/>
                <a:gd name="T75" fmla="*/ 60599 h 754"/>
                <a:gd name="T76" fmla="*/ 0 w 889"/>
                <a:gd name="T77" fmla="*/ 169366 h 754"/>
                <a:gd name="T78" fmla="*/ 64275 w 889"/>
                <a:gd name="T79" fmla="*/ 205103 h 754"/>
                <a:gd name="T80" fmla="*/ 139262 w 889"/>
                <a:gd name="T81" fmla="*/ 194227 h 754"/>
                <a:gd name="T82" fmla="*/ 151505 w 889"/>
                <a:gd name="T83" fmla="*/ 265702 h 754"/>
                <a:gd name="T84" fmla="*/ 247918 w 889"/>
                <a:gd name="T85" fmla="*/ 309209 h 754"/>
                <a:gd name="T86" fmla="*/ 299950 w 889"/>
                <a:gd name="T87" fmla="*/ 284348 h 754"/>
                <a:gd name="T88" fmla="*/ 465228 w 889"/>
                <a:gd name="T89" fmla="*/ 290563 h 754"/>
                <a:gd name="T90" fmla="*/ 440743 w 889"/>
                <a:gd name="T91" fmla="*/ 497220 h 754"/>
                <a:gd name="T92" fmla="*/ 416257 w 889"/>
                <a:gd name="T93" fmla="*/ 557819 h 754"/>
                <a:gd name="T94" fmla="*/ 408605 w 889"/>
                <a:gd name="T95" fmla="*/ 691447 h 754"/>
                <a:gd name="T96" fmla="*/ 370346 w 889"/>
                <a:gd name="T97" fmla="*/ 660371 h 754"/>
                <a:gd name="T98" fmla="*/ 287707 w 889"/>
                <a:gd name="T99" fmla="*/ 781568 h 754"/>
                <a:gd name="T100" fmla="*/ 255570 w 889"/>
                <a:gd name="T101" fmla="*/ 843720 h 754"/>
                <a:gd name="T102" fmla="*/ 370346 w 889"/>
                <a:gd name="T103" fmla="*/ 879458 h 754"/>
                <a:gd name="T104" fmla="*/ 370346 w 889"/>
                <a:gd name="T105" fmla="*/ 904319 h 754"/>
                <a:gd name="T106" fmla="*/ 324436 w 889"/>
                <a:gd name="T107" fmla="*/ 952487 h 7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89" h="754">
                  <a:moveTo>
                    <a:pt x="225" y="625"/>
                  </a:moveTo>
                  <a:lnTo>
                    <a:pt x="272" y="616"/>
                  </a:lnTo>
                  <a:lnTo>
                    <a:pt x="292" y="652"/>
                  </a:lnTo>
                  <a:lnTo>
                    <a:pt x="322" y="672"/>
                  </a:lnTo>
                  <a:lnTo>
                    <a:pt x="343" y="664"/>
                  </a:lnTo>
                  <a:lnTo>
                    <a:pt x="359" y="664"/>
                  </a:lnTo>
                  <a:lnTo>
                    <a:pt x="389" y="648"/>
                  </a:lnTo>
                  <a:lnTo>
                    <a:pt x="414" y="667"/>
                  </a:lnTo>
                  <a:lnTo>
                    <a:pt x="426" y="672"/>
                  </a:lnTo>
                  <a:lnTo>
                    <a:pt x="464" y="655"/>
                  </a:lnTo>
                  <a:lnTo>
                    <a:pt x="489" y="672"/>
                  </a:lnTo>
                  <a:lnTo>
                    <a:pt x="502" y="699"/>
                  </a:lnTo>
                  <a:lnTo>
                    <a:pt x="524" y="699"/>
                  </a:lnTo>
                  <a:lnTo>
                    <a:pt x="532" y="711"/>
                  </a:lnTo>
                  <a:lnTo>
                    <a:pt x="560" y="738"/>
                  </a:lnTo>
                  <a:lnTo>
                    <a:pt x="568" y="730"/>
                  </a:lnTo>
                  <a:lnTo>
                    <a:pt x="565" y="699"/>
                  </a:lnTo>
                  <a:lnTo>
                    <a:pt x="576" y="687"/>
                  </a:lnTo>
                  <a:lnTo>
                    <a:pt x="598" y="726"/>
                  </a:lnTo>
                  <a:lnTo>
                    <a:pt x="619" y="733"/>
                  </a:lnTo>
                  <a:lnTo>
                    <a:pt x="636" y="753"/>
                  </a:lnTo>
                  <a:lnTo>
                    <a:pt x="653" y="753"/>
                  </a:lnTo>
                  <a:lnTo>
                    <a:pt x="657" y="742"/>
                  </a:lnTo>
                  <a:lnTo>
                    <a:pt x="691" y="711"/>
                  </a:lnTo>
                  <a:lnTo>
                    <a:pt x="702" y="718"/>
                  </a:lnTo>
                  <a:lnTo>
                    <a:pt x="715" y="706"/>
                  </a:lnTo>
                  <a:lnTo>
                    <a:pt x="724" y="723"/>
                  </a:lnTo>
                  <a:lnTo>
                    <a:pt x="754" y="730"/>
                  </a:lnTo>
                  <a:lnTo>
                    <a:pt x="774" y="730"/>
                  </a:lnTo>
                  <a:lnTo>
                    <a:pt x="791" y="730"/>
                  </a:lnTo>
                  <a:lnTo>
                    <a:pt x="778" y="718"/>
                  </a:lnTo>
                  <a:lnTo>
                    <a:pt x="774" y="672"/>
                  </a:lnTo>
                  <a:lnTo>
                    <a:pt x="741" y="621"/>
                  </a:lnTo>
                  <a:lnTo>
                    <a:pt x="762" y="601"/>
                  </a:lnTo>
                  <a:lnTo>
                    <a:pt x="778" y="570"/>
                  </a:lnTo>
                  <a:lnTo>
                    <a:pt x="845" y="570"/>
                  </a:lnTo>
                  <a:lnTo>
                    <a:pt x="859" y="558"/>
                  </a:lnTo>
                  <a:lnTo>
                    <a:pt x="854" y="535"/>
                  </a:lnTo>
                  <a:lnTo>
                    <a:pt x="870" y="511"/>
                  </a:lnTo>
                  <a:lnTo>
                    <a:pt x="867" y="496"/>
                  </a:lnTo>
                  <a:lnTo>
                    <a:pt x="870" y="476"/>
                  </a:lnTo>
                  <a:lnTo>
                    <a:pt x="870" y="359"/>
                  </a:lnTo>
                  <a:lnTo>
                    <a:pt x="888" y="320"/>
                  </a:lnTo>
                  <a:lnTo>
                    <a:pt x="867" y="296"/>
                  </a:lnTo>
                  <a:lnTo>
                    <a:pt x="870" y="281"/>
                  </a:lnTo>
                  <a:lnTo>
                    <a:pt x="862" y="269"/>
                  </a:lnTo>
                  <a:lnTo>
                    <a:pt x="833" y="277"/>
                  </a:lnTo>
                  <a:lnTo>
                    <a:pt x="804" y="308"/>
                  </a:lnTo>
                  <a:lnTo>
                    <a:pt x="774" y="323"/>
                  </a:lnTo>
                  <a:lnTo>
                    <a:pt x="744" y="362"/>
                  </a:lnTo>
                  <a:lnTo>
                    <a:pt x="670" y="386"/>
                  </a:lnTo>
                  <a:lnTo>
                    <a:pt x="636" y="362"/>
                  </a:lnTo>
                  <a:lnTo>
                    <a:pt x="639" y="347"/>
                  </a:lnTo>
                  <a:lnTo>
                    <a:pt x="623" y="323"/>
                  </a:lnTo>
                  <a:lnTo>
                    <a:pt x="615" y="296"/>
                  </a:lnTo>
                  <a:lnTo>
                    <a:pt x="587" y="296"/>
                  </a:lnTo>
                  <a:lnTo>
                    <a:pt x="535" y="273"/>
                  </a:lnTo>
                  <a:lnTo>
                    <a:pt x="514" y="281"/>
                  </a:lnTo>
                  <a:lnTo>
                    <a:pt x="489" y="269"/>
                  </a:lnTo>
                  <a:lnTo>
                    <a:pt x="456" y="273"/>
                  </a:lnTo>
                  <a:lnTo>
                    <a:pt x="426" y="265"/>
                  </a:lnTo>
                  <a:lnTo>
                    <a:pt x="409" y="242"/>
                  </a:lnTo>
                  <a:lnTo>
                    <a:pt x="389" y="222"/>
                  </a:lnTo>
                  <a:lnTo>
                    <a:pt x="385" y="203"/>
                  </a:lnTo>
                  <a:lnTo>
                    <a:pt x="359" y="179"/>
                  </a:lnTo>
                  <a:lnTo>
                    <a:pt x="346" y="159"/>
                  </a:lnTo>
                  <a:lnTo>
                    <a:pt x="314" y="117"/>
                  </a:lnTo>
                  <a:lnTo>
                    <a:pt x="304" y="93"/>
                  </a:lnTo>
                  <a:lnTo>
                    <a:pt x="267" y="50"/>
                  </a:lnTo>
                  <a:lnTo>
                    <a:pt x="259" y="27"/>
                  </a:lnTo>
                  <a:lnTo>
                    <a:pt x="212" y="8"/>
                  </a:lnTo>
                  <a:lnTo>
                    <a:pt x="179" y="15"/>
                  </a:lnTo>
                  <a:lnTo>
                    <a:pt x="154" y="11"/>
                  </a:lnTo>
                  <a:lnTo>
                    <a:pt x="94" y="0"/>
                  </a:lnTo>
                  <a:lnTo>
                    <a:pt x="20" y="27"/>
                  </a:lnTo>
                  <a:lnTo>
                    <a:pt x="3" y="39"/>
                  </a:lnTo>
                  <a:lnTo>
                    <a:pt x="20" y="59"/>
                  </a:lnTo>
                  <a:lnTo>
                    <a:pt x="0" y="109"/>
                  </a:lnTo>
                  <a:lnTo>
                    <a:pt x="8" y="113"/>
                  </a:lnTo>
                  <a:lnTo>
                    <a:pt x="42" y="132"/>
                  </a:lnTo>
                  <a:lnTo>
                    <a:pt x="58" y="105"/>
                  </a:lnTo>
                  <a:lnTo>
                    <a:pt x="91" y="125"/>
                  </a:lnTo>
                  <a:lnTo>
                    <a:pt x="86" y="137"/>
                  </a:lnTo>
                  <a:lnTo>
                    <a:pt x="99" y="171"/>
                  </a:lnTo>
                  <a:lnTo>
                    <a:pt x="121" y="191"/>
                  </a:lnTo>
                  <a:lnTo>
                    <a:pt x="162" y="199"/>
                  </a:lnTo>
                  <a:lnTo>
                    <a:pt x="171" y="187"/>
                  </a:lnTo>
                  <a:lnTo>
                    <a:pt x="196" y="183"/>
                  </a:lnTo>
                  <a:lnTo>
                    <a:pt x="242" y="148"/>
                  </a:lnTo>
                  <a:lnTo>
                    <a:pt x="304" y="187"/>
                  </a:lnTo>
                  <a:lnTo>
                    <a:pt x="283" y="265"/>
                  </a:lnTo>
                  <a:lnTo>
                    <a:pt x="288" y="320"/>
                  </a:lnTo>
                  <a:lnTo>
                    <a:pt x="288" y="352"/>
                  </a:lnTo>
                  <a:lnTo>
                    <a:pt x="272" y="359"/>
                  </a:lnTo>
                  <a:lnTo>
                    <a:pt x="272" y="449"/>
                  </a:lnTo>
                  <a:lnTo>
                    <a:pt x="267" y="445"/>
                  </a:lnTo>
                  <a:lnTo>
                    <a:pt x="251" y="425"/>
                  </a:lnTo>
                  <a:lnTo>
                    <a:pt x="242" y="425"/>
                  </a:lnTo>
                  <a:lnTo>
                    <a:pt x="238" y="433"/>
                  </a:lnTo>
                  <a:lnTo>
                    <a:pt x="188" y="503"/>
                  </a:lnTo>
                  <a:lnTo>
                    <a:pt x="162" y="531"/>
                  </a:lnTo>
                  <a:lnTo>
                    <a:pt x="167" y="543"/>
                  </a:lnTo>
                  <a:lnTo>
                    <a:pt x="217" y="574"/>
                  </a:lnTo>
                  <a:lnTo>
                    <a:pt x="242" y="566"/>
                  </a:lnTo>
                  <a:lnTo>
                    <a:pt x="247" y="574"/>
                  </a:lnTo>
                  <a:lnTo>
                    <a:pt x="242" y="582"/>
                  </a:lnTo>
                  <a:lnTo>
                    <a:pt x="217" y="594"/>
                  </a:lnTo>
                  <a:lnTo>
                    <a:pt x="212" y="613"/>
                  </a:lnTo>
                  <a:lnTo>
                    <a:pt x="225" y="625"/>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 name="未知"/>
            <p:cNvSpPr>
              <a:spLocks/>
            </p:cNvSpPr>
            <p:nvPr/>
          </p:nvSpPr>
          <p:spPr bwMode="auto">
            <a:xfrm>
              <a:off x="5468493" y="2938318"/>
              <a:ext cx="668815" cy="601628"/>
            </a:xfrm>
            <a:custGeom>
              <a:avLst/>
              <a:gdLst>
                <a:gd name="T0" fmla="*/ 569738 w 454"/>
                <a:gd name="T1" fmla="*/ 436125 h 403"/>
                <a:gd name="T2" fmla="*/ 649378 w 454"/>
                <a:gd name="T3" fmla="*/ 333690 h 403"/>
                <a:gd name="T4" fmla="*/ 693793 w 454"/>
                <a:gd name="T5" fmla="*/ 284025 h 403"/>
                <a:gd name="T6" fmla="*/ 686136 w 454"/>
                <a:gd name="T7" fmla="*/ 235911 h 403"/>
                <a:gd name="T8" fmla="*/ 634063 w 454"/>
                <a:gd name="T9" fmla="*/ 181590 h 403"/>
                <a:gd name="T10" fmla="*/ 627937 w 454"/>
                <a:gd name="T11" fmla="*/ 139684 h 403"/>
                <a:gd name="T12" fmla="*/ 537575 w 454"/>
                <a:gd name="T13" fmla="*/ 23281 h 403"/>
                <a:gd name="T14" fmla="*/ 537575 w 454"/>
                <a:gd name="T15" fmla="*/ 35697 h 403"/>
                <a:gd name="T16" fmla="*/ 519196 w 454"/>
                <a:gd name="T17" fmla="*/ 54322 h 403"/>
                <a:gd name="T18" fmla="*/ 480908 w 454"/>
                <a:gd name="T19" fmla="*/ 12416 h 403"/>
                <a:gd name="T20" fmla="*/ 428835 w 454"/>
                <a:gd name="T21" fmla="*/ 0 h 403"/>
                <a:gd name="T22" fmla="*/ 428835 w 454"/>
                <a:gd name="T23" fmla="*/ 12416 h 403"/>
                <a:gd name="T24" fmla="*/ 428835 w 454"/>
                <a:gd name="T25" fmla="*/ 35697 h 403"/>
                <a:gd name="T26" fmla="*/ 404330 w 454"/>
                <a:gd name="T27" fmla="*/ 54322 h 403"/>
                <a:gd name="T28" fmla="*/ 359915 w 454"/>
                <a:gd name="T29" fmla="*/ 96227 h 403"/>
                <a:gd name="T30" fmla="*/ 312437 w 454"/>
                <a:gd name="T31" fmla="*/ 96227 h 403"/>
                <a:gd name="T32" fmla="*/ 295590 w 454"/>
                <a:gd name="T33" fmla="*/ 125716 h 403"/>
                <a:gd name="T34" fmla="*/ 275680 w 454"/>
                <a:gd name="T35" fmla="*/ 125716 h 403"/>
                <a:gd name="T36" fmla="*/ 243517 w 454"/>
                <a:gd name="T37" fmla="*/ 156757 h 403"/>
                <a:gd name="T38" fmla="*/ 223607 w 454"/>
                <a:gd name="T39" fmla="*/ 156757 h 403"/>
                <a:gd name="T40" fmla="*/ 185318 w 454"/>
                <a:gd name="T41" fmla="*/ 194006 h 403"/>
                <a:gd name="T42" fmla="*/ 160813 w 454"/>
                <a:gd name="T43" fmla="*/ 200214 h 403"/>
                <a:gd name="T44" fmla="*/ 107209 w 454"/>
                <a:gd name="T45" fmla="*/ 277816 h 403"/>
                <a:gd name="T46" fmla="*/ 70451 w 454"/>
                <a:gd name="T47" fmla="*/ 229703 h 403"/>
                <a:gd name="T48" fmla="*/ 38289 w 454"/>
                <a:gd name="T49" fmla="*/ 204870 h 403"/>
                <a:gd name="T50" fmla="*/ 18379 w 454"/>
                <a:gd name="T51" fmla="*/ 223495 h 403"/>
                <a:gd name="T52" fmla="*/ 38289 w 454"/>
                <a:gd name="T53" fmla="*/ 325930 h 403"/>
                <a:gd name="T54" fmla="*/ 18379 w 454"/>
                <a:gd name="T55" fmla="*/ 363179 h 403"/>
                <a:gd name="T56" fmla="*/ 0 w 454"/>
                <a:gd name="T57" fmla="*/ 411292 h 403"/>
                <a:gd name="T58" fmla="*/ 52073 w 454"/>
                <a:gd name="T59" fmla="*/ 446990 h 403"/>
                <a:gd name="T60" fmla="*/ 82704 w 454"/>
                <a:gd name="T61" fmla="*/ 446990 h 403"/>
                <a:gd name="T62" fmla="*/ 119461 w 454"/>
                <a:gd name="T63" fmla="*/ 496655 h 403"/>
                <a:gd name="T64" fmla="*/ 147029 w 454"/>
                <a:gd name="T65" fmla="*/ 484239 h 403"/>
                <a:gd name="T66" fmla="*/ 191444 w 454"/>
                <a:gd name="T67" fmla="*/ 436125 h 403"/>
                <a:gd name="T68" fmla="*/ 231264 w 454"/>
                <a:gd name="T69" fmla="*/ 363179 h 403"/>
                <a:gd name="T70" fmla="*/ 307842 w 454"/>
                <a:gd name="T71" fmla="*/ 350763 h 403"/>
                <a:gd name="T72" fmla="*/ 353789 w 454"/>
                <a:gd name="T73" fmla="*/ 394220 h 403"/>
                <a:gd name="T74" fmla="*/ 320095 w 454"/>
                <a:gd name="T75" fmla="*/ 459406 h 403"/>
                <a:gd name="T76" fmla="*/ 275680 w 454"/>
                <a:gd name="T77" fmla="*/ 526144 h 403"/>
                <a:gd name="T78" fmla="*/ 312437 w 454"/>
                <a:gd name="T79" fmla="*/ 549425 h 403"/>
                <a:gd name="T80" fmla="*/ 312437 w 454"/>
                <a:gd name="T81" fmla="*/ 586674 h 403"/>
                <a:gd name="T82" fmla="*/ 281806 w 454"/>
                <a:gd name="T83" fmla="*/ 609955 h 403"/>
                <a:gd name="T84" fmla="*/ 287932 w 454"/>
                <a:gd name="T85" fmla="*/ 623923 h 403"/>
                <a:gd name="T86" fmla="*/ 338473 w 454"/>
                <a:gd name="T87" fmla="*/ 599090 h 403"/>
                <a:gd name="T88" fmla="*/ 416582 w 454"/>
                <a:gd name="T89" fmla="*/ 502863 h 403"/>
                <a:gd name="T90" fmla="*/ 531449 w 454"/>
                <a:gd name="T91" fmla="*/ 442333 h 403"/>
                <a:gd name="T92" fmla="*/ 569738 w 454"/>
                <a:gd name="T93" fmla="*/ 436125 h 4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54" h="403">
                  <a:moveTo>
                    <a:pt x="372" y="281"/>
                  </a:moveTo>
                  <a:lnTo>
                    <a:pt x="424" y="215"/>
                  </a:lnTo>
                  <a:lnTo>
                    <a:pt x="453" y="183"/>
                  </a:lnTo>
                  <a:lnTo>
                    <a:pt x="448" y="152"/>
                  </a:lnTo>
                  <a:lnTo>
                    <a:pt x="414" y="117"/>
                  </a:lnTo>
                  <a:lnTo>
                    <a:pt x="410" y="90"/>
                  </a:lnTo>
                  <a:lnTo>
                    <a:pt x="351" y="15"/>
                  </a:lnTo>
                  <a:lnTo>
                    <a:pt x="351" y="23"/>
                  </a:lnTo>
                  <a:lnTo>
                    <a:pt x="339" y="35"/>
                  </a:lnTo>
                  <a:lnTo>
                    <a:pt x="314" y="8"/>
                  </a:lnTo>
                  <a:lnTo>
                    <a:pt x="280" y="0"/>
                  </a:lnTo>
                  <a:lnTo>
                    <a:pt x="280" y="8"/>
                  </a:lnTo>
                  <a:lnTo>
                    <a:pt x="280" y="23"/>
                  </a:lnTo>
                  <a:lnTo>
                    <a:pt x="264" y="35"/>
                  </a:lnTo>
                  <a:lnTo>
                    <a:pt x="235" y="62"/>
                  </a:lnTo>
                  <a:lnTo>
                    <a:pt x="204" y="62"/>
                  </a:lnTo>
                  <a:lnTo>
                    <a:pt x="193" y="81"/>
                  </a:lnTo>
                  <a:lnTo>
                    <a:pt x="180" y="81"/>
                  </a:lnTo>
                  <a:lnTo>
                    <a:pt x="159" y="101"/>
                  </a:lnTo>
                  <a:lnTo>
                    <a:pt x="146" y="101"/>
                  </a:lnTo>
                  <a:lnTo>
                    <a:pt x="121" y="125"/>
                  </a:lnTo>
                  <a:lnTo>
                    <a:pt x="105" y="129"/>
                  </a:lnTo>
                  <a:lnTo>
                    <a:pt x="70" y="179"/>
                  </a:lnTo>
                  <a:lnTo>
                    <a:pt x="46" y="148"/>
                  </a:lnTo>
                  <a:lnTo>
                    <a:pt x="25" y="132"/>
                  </a:lnTo>
                  <a:lnTo>
                    <a:pt x="12" y="144"/>
                  </a:lnTo>
                  <a:lnTo>
                    <a:pt x="25" y="210"/>
                  </a:lnTo>
                  <a:lnTo>
                    <a:pt x="12" y="234"/>
                  </a:lnTo>
                  <a:lnTo>
                    <a:pt x="0" y="265"/>
                  </a:lnTo>
                  <a:lnTo>
                    <a:pt x="34" y="288"/>
                  </a:lnTo>
                  <a:lnTo>
                    <a:pt x="54" y="288"/>
                  </a:lnTo>
                  <a:lnTo>
                    <a:pt x="78" y="320"/>
                  </a:lnTo>
                  <a:lnTo>
                    <a:pt x="96" y="312"/>
                  </a:lnTo>
                  <a:lnTo>
                    <a:pt x="125" y="281"/>
                  </a:lnTo>
                  <a:lnTo>
                    <a:pt x="151" y="234"/>
                  </a:lnTo>
                  <a:lnTo>
                    <a:pt x="201" y="226"/>
                  </a:lnTo>
                  <a:lnTo>
                    <a:pt x="231" y="254"/>
                  </a:lnTo>
                  <a:lnTo>
                    <a:pt x="209" y="296"/>
                  </a:lnTo>
                  <a:lnTo>
                    <a:pt x="180" y="339"/>
                  </a:lnTo>
                  <a:lnTo>
                    <a:pt x="204" y="354"/>
                  </a:lnTo>
                  <a:lnTo>
                    <a:pt x="204" y="378"/>
                  </a:lnTo>
                  <a:lnTo>
                    <a:pt x="184" y="393"/>
                  </a:lnTo>
                  <a:lnTo>
                    <a:pt x="188" y="402"/>
                  </a:lnTo>
                  <a:lnTo>
                    <a:pt x="221" y="386"/>
                  </a:lnTo>
                  <a:lnTo>
                    <a:pt x="272" y="324"/>
                  </a:lnTo>
                  <a:lnTo>
                    <a:pt x="347" y="285"/>
                  </a:lnTo>
                  <a:lnTo>
                    <a:pt x="372" y="281"/>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5" name="未知"/>
            <p:cNvSpPr>
              <a:spLocks/>
            </p:cNvSpPr>
            <p:nvPr/>
          </p:nvSpPr>
          <p:spPr bwMode="auto">
            <a:xfrm>
              <a:off x="5468493" y="2938318"/>
              <a:ext cx="668815" cy="601628"/>
            </a:xfrm>
            <a:custGeom>
              <a:avLst/>
              <a:gdLst>
                <a:gd name="T0" fmla="*/ 569738 w 454"/>
                <a:gd name="T1" fmla="*/ 436125 h 403"/>
                <a:gd name="T2" fmla="*/ 649378 w 454"/>
                <a:gd name="T3" fmla="*/ 333690 h 403"/>
                <a:gd name="T4" fmla="*/ 693793 w 454"/>
                <a:gd name="T5" fmla="*/ 284025 h 403"/>
                <a:gd name="T6" fmla="*/ 686136 w 454"/>
                <a:gd name="T7" fmla="*/ 235911 h 403"/>
                <a:gd name="T8" fmla="*/ 634063 w 454"/>
                <a:gd name="T9" fmla="*/ 181590 h 403"/>
                <a:gd name="T10" fmla="*/ 627937 w 454"/>
                <a:gd name="T11" fmla="*/ 139684 h 403"/>
                <a:gd name="T12" fmla="*/ 537575 w 454"/>
                <a:gd name="T13" fmla="*/ 23281 h 403"/>
                <a:gd name="T14" fmla="*/ 537575 w 454"/>
                <a:gd name="T15" fmla="*/ 35697 h 403"/>
                <a:gd name="T16" fmla="*/ 519196 w 454"/>
                <a:gd name="T17" fmla="*/ 54322 h 403"/>
                <a:gd name="T18" fmla="*/ 480908 w 454"/>
                <a:gd name="T19" fmla="*/ 12416 h 403"/>
                <a:gd name="T20" fmla="*/ 428835 w 454"/>
                <a:gd name="T21" fmla="*/ 0 h 403"/>
                <a:gd name="T22" fmla="*/ 428835 w 454"/>
                <a:gd name="T23" fmla="*/ 12416 h 403"/>
                <a:gd name="T24" fmla="*/ 428835 w 454"/>
                <a:gd name="T25" fmla="*/ 35697 h 403"/>
                <a:gd name="T26" fmla="*/ 404330 w 454"/>
                <a:gd name="T27" fmla="*/ 54322 h 403"/>
                <a:gd name="T28" fmla="*/ 359915 w 454"/>
                <a:gd name="T29" fmla="*/ 96227 h 403"/>
                <a:gd name="T30" fmla="*/ 312437 w 454"/>
                <a:gd name="T31" fmla="*/ 96227 h 403"/>
                <a:gd name="T32" fmla="*/ 295590 w 454"/>
                <a:gd name="T33" fmla="*/ 125716 h 403"/>
                <a:gd name="T34" fmla="*/ 275680 w 454"/>
                <a:gd name="T35" fmla="*/ 125716 h 403"/>
                <a:gd name="T36" fmla="*/ 243517 w 454"/>
                <a:gd name="T37" fmla="*/ 156757 h 403"/>
                <a:gd name="T38" fmla="*/ 223607 w 454"/>
                <a:gd name="T39" fmla="*/ 156757 h 403"/>
                <a:gd name="T40" fmla="*/ 185318 w 454"/>
                <a:gd name="T41" fmla="*/ 194006 h 403"/>
                <a:gd name="T42" fmla="*/ 160813 w 454"/>
                <a:gd name="T43" fmla="*/ 200214 h 403"/>
                <a:gd name="T44" fmla="*/ 107209 w 454"/>
                <a:gd name="T45" fmla="*/ 277816 h 403"/>
                <a:gd name="T46" fmla="*/ 70451 w 454"/>
                <a:gd name="T47" fmla="*/ 229703 h 403"/>
                <a:gd name="T48" fmla="*/ 38289 w 454"/>
                <a:gd name="T49" fmla="*/ 204870 h 403"/>
                <a:gd name="T50" fmla="*/ 18379 w 454"/>
                <a:gd name="T51" fmla="*/ 223495 h 403"/>
                <a:gd name="T52" fmla="*/ 38289 w 454"/>
                <a:gd name="T53" fmla="*/ 325930 h 403"/>
                <a:gd name="T54" fmla="*/ 18379 w 454"/>
                <a:gd name="T55" fmla="*/ 363179 h 403"/>
                <a:gd name="T56" fmla="*/ 0 w 454"/>
                <a:gd name="T57" fmla="*/ 411292 h 403"/>
                <a:gd name="T58" fmla="*/ 52073 w 454"/>
                <a:gd name="T59" fmla="*/ 446990 h 403"/>
                <a:gd name="T60" fmla="*/ 82704 w 454"/>
                <a:gd name="T61" fmla="*/ 446990 h 403"/>
                <a:gd name="T62" fmla="*/ 119461 w 454"/>
                <a:gd name="T63" fmla="*/ 496655 h 403"/>
                <a:gd name="T64" fmla="*/ 147029 w 454"/>
                <a:gd name="T65" fmla="*/ 484239 h 403"/>
                <a:gd name="T66" fmla="*/ 191444 w 454"/>
                <a:gd name="T67" fmla="*/ 436125 h 403"/>
                <a:gd name="T68" fmla="*/ 231264 w 454"/>
                <a:gd name="T69" fmla="*/ 363179 h 403"/>
                <a:gd name="T70" fmla="*/ 307842 w 454"/>
                <a:gd name="T71" fmla="*/ 350763 h 403"/>
                <a:gd name="T72" fmla="*/ 353789 w 454"/>
                <a:gd name="T73" fmla="*/ 394220 h 403"/>
                <a:gd name="T74" fmla="*/ 320095 w 454"/>
                <a:gd name="T75" fmla="*/ 459406 h 403"/>
                <a:gd name="T76" fmla="*/ 275680 w 454"/>
                <a:gd name="T77" fmla="*/ 526144 h 403"/>
                <a:gd name="T78" fmla="*/ 312437 w 454"/>
                <a:gd name="T79" fmla="*/ 549425 h 403"/>
                <a:gd name="T80" fmla="*/ 312437 w 454"/>
                <a:gd name="T81" fmla="*/ 586674 h 403"/>
                <a:gd name="T82" fmla="*/ 281806 w 454"/>
                <a:gd name="T83" fmla="*/ 609955 h 403"/>
                <a:gd name="T84" fmla="*/ 287932 w 454"/>
                <a:gd name="T85" fmla="*/ 623923 h 403"/>
                <a:gd name="T86" fmla="*/ 338473 w 454"/>
                <a:gd name="T87" fmla="*/ 599090 h 403"/>
                <a:gd name="T88" fmla="*/ 416582 w 454"/>
                <a:gd name="T89" fmla="*/ 502863 h 403"/>
                <a:gd name="T90" fmla="*/ 531449 w 454"/>
                <a:gd name="T91" fmla="*/ 442333 h 403"/>
                <a:gd name="T92" fmla="*/ 569738 w 454"/>
                <a:gd name="T93" fmla="*/ 436125 h 40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54" h="403">
                  <a:moveTo>
                    <a:pt x="372" y="281"/>
                  </a:moveTo>
                  <a:lnTo>
                    <a:pt x="424" y="215"/>
                  </a:lnTo>
                  <a:lnTo>
                    <a:pt x="453" y="183"/>
                  </a:lnTo>
                  <a:lnTo>
                    <a:pt x="448" y="152"/>
                  </a:lnTo>
                  <a:lnTo>
                    <a:pt x="414" y="117"/>
                  </a:lnTo>
                  <a:lnTo>
                    <a:pt x="410" y="90"/>
                  </a:lnTo>
                  <a:lnTo>
                    <a:pt x="351" y="15"/>
                  </a:lnTo>
                  <a:lnTo>
                    <a:pt x="351" y="23"/>
                  </a:lnTo>
                  <a:lnTo>
                    <a:pt x="339" y="35"/>
                  </a:lnTo>
                  <a:lnTo>
                    <a:pt x="314" y="8"/>
                  </a:lnTo>
                  <a:lnTo>
                    <a:pt x="280" y="0"/>
                  </a:lnTo>
                  <a:lnTo>
                    <a:pt x="280" y="8"/>
                  </a:lnTo>
                  <a:lnTo>
                    <a:pt x="280" y="23"/>
                  </a:lnTo>
                  <a:lnTo>
                    <a:pt x="264" y="35"/>
                  </a:lnTo>
                  <a:lnTo>
                    <a:pt x="235" y="62"/>
                  </a:lnTo>
                  <a:lnTo>
                    <a:pt x="204" y="62"/>
                  </a:lnTo>
                  <a:lnTo>
                    <a:pt x="193" y="81"/>
                  </a:lnTo>
                  <a:lnTo>
                    <a:pt x="180" y="81"/>
                  </a:lnTo>
                  <a:lnTo>
                    <a:pt x="159" y="101"/>
                  </a:lnTo>
                  <a:lnTo>
                    <a:pt x="146" y="101"/>
                  </a:lnTo>
                  <a:lnTo>
                    <a:pt x="121" y="125"/>
                  </a:lnTo>
                  <a:lnTo>
                    <a:pt x="105" y="129"/>
                  </a:lnTo>
                  <a:lnTo>
                    <a:pt x="70" y="179"/>
                  </a:lnTo>
                  <a:lnTo>
                    <a:pt x="46" y="148"/>
                  </a:lnTo>
                  <a:lnTo>
                    <a:pt x="25" y="132"/>
                  </a:lnTo>
                  <a:lnTo>
                    <a:pt x="12" y="144"/>
                  </a:lnTo>
                  <a:lnTo>
                    <a:pt x="25" y="210"/>
                  </a:lnTo>
                  <a:lnTo>
                    <a:pt x="12" y="234"/>
                  </a:lnTo>
                  <a:lnTo>
                    <a:pt x="0" y="265"/>
                  </a:lnTo>
                  <a:lnTo>
                    <a:pt x="34" y="288"/>
                  </a:lnTo>
                  <a:lnTo>
                    <a:pt x="54" y="288"/>
                  </a:lnTo>
                  <a:lnTo>
                    <a:pt x="78" y="320"/>
                  </a:lnTo>
                  <a:lnTo>
                    <a:pt x="96" y="312"/>
                  </a:lnTo>
                  <a:lnTo>
                    <a:pt x="125" y="281"/>
                  </a:lnTo>
                  <a:lnTo>
                    <a:pt x="151" y="234"/>
                  </a:lnTo>
                  <a:lnTo>
                    <a:pt x="201" y="226"/>
                  </a:lnTo>
                  <a:lnTo>
                    <a:pt x="231" y="254"/>
                  </a:lnTo>
                  <a:lnTo>
                    <a:pt x="209" y="296"/>
                  </a:lnTo>
                  <a:lnTo>
                    <a:pt x="180" y="339"/>
                  </a:lnTo>
                  <a:lnTo>
                    <a:pt x="204" y="354"/>
                  </a:lnTo>
                  <a:lnTo>
                    <a:pt x="204" y="378"/>
                  </a:lnTo>
                  <a:lnTo>
                    <a:pt x="184" y="393"/>
                  </a:lnTo>
                  <a:lnTo>
                    <a:pt x="188" y="402"/>
                  </a:lnTo>
                  <a:lnTo>
                    <a:pt x="221" y="386"/>
                  </a:lnTo>
                  <a:lnTo>
                    <a:pt x="272" y="324"/>
                  </a:lnTo>
                  <a:lnTo>
                    <a:pt x="347" y="285"/>
                  </a:lnTo>
                  <a:lnTo>
                    <a:pt x="372" y="281"/>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6" name="未知"/>
            <p:cNvSpPr>
              <a:spLocks/>
            </p:cNvSpPr>
            <p:nvPr/>
          </p:nvSpPr>
          <p:spPr bwMode="auto">
            <a:xfrm>
              <a:off x="5636460" y="2597801"/>
              <a:ext cx="961995" cy="623006"/>
            </a:xfrm>
            <a:custGeom>
              <a:avLst/>
              <a:gdLst>
                <a:gd name="T0" fmla="*/ 966327 w 651"/>
                <a:gd name="T1" fmla="*/ 177495 h 416"/>
                <a:gd name="T2" fmla="*/ 886440 w 651"/>
                <a:gd name="T3" fmla="*/ 165039 h 416"/>
                <a:gd name="T4" fmla="*/ 855714 w 651"/>
                <a:gd name="T5" fmla="*/ 158811 h 416"/>
                <a:gd name="T6" fmla="*/ 785044 w 651"/>
                <a:gd name="T7" fmla="*/ 196178 h 416"/>
                <a:gd name="T8" fmla="*/ 752782 w 651"/>
                <a:gd name="T9" fmla="*/ 213305 h 416"/>
                <a:gd name="T10" fmla="*/ 694403 w 651"/>
                <a:gd name="T11" fmla="*/ 171267 h 416"/>
                <a:gd name="T12" fmla="*/ 642169 w 651"/>
                <a:gd name="T13" fmla="*/ 129229 h 416"/>
                <a:gd name="T14" fmla="*/ 636024 w 651"/>
                <a:gd name="T15" fmla="*/ 189950 h 416"/>
                <a:gd name="T16" fmla="*/ 579181 w 651"/>
                <a:gd name="T17" fmla="*/ 129229 h 416"/>
                <a:gd name="T18" fmla="*/ 526948 w 651"/>
                <a:gd name="T19" fmla="*/ 85633 h 416"/>
                <a:gd name="T20" fmla="*/ 430161 w 651"/>
                <a:gd name="T21" fmla="*/ 85633 h 416"/>
                <a:gd name="T22" fmla="*/ 371782 w 651"/>
                <a:gd name="T23" fmla="*/ 49823 h 416"/>
                <a:gd name="T24" fmla="*/ 301113 w 651"/>
                <a:gd name="T25" fmla="*/ 74735 h 416"/>
                <a:gd name="T26" fmla="*/ 224298 w 651"/>
                <a:gd name="T27" fmla="*/ 56051 h 416"/>
                <a:gd name="T28" fmla="*/ 119831 w 651"/>
                <a:gd name="T29" fmla="*/ 14013 h 416"/>
                <a:gd name="T30" fmla="*/ 89105 w 651"/>
                <a:gd name="T31" fmla="*/ 79406 h 416"/>
                <a:gd name="T32" fmla="*/ 0 w 651"/>
                <a:gd name="T33" fmla="*/ 85633 h 416"/>
                <a:gd name="T34" fmla="*/ 43016 w 651"/>
                <a:gd name="T35" fmla="*/ 129229 h 416"/>
                <a:gd name="T36" fmla="*/ 50698 w 651"/>
                <a:gd name="T37" fmla="*/ 213305 h 416"/>
                <a:gd name="T38" fmla="*/ 81423 w 651"/>
                <a:gd name="T39" fmla="*/ 280255 h 416"/>
                <a:gd name="T40" fmla="*/ 161310 w 651"/>
                <a:gd name="T41" fmla="*/ 231989 h 416"/>
                <a:gd name="T42" fmla="*/ 224298 w 651"/>
                <a:gd name="T43" fmla="*/ 353432 h 416"/>
                <a:gd name="T44" fmla="*/ 262706 w 651"/>
                <a:gd name="T45" fmla="*/ 359660 h 416"/>
                <a:gd name="T46" fmla="*/ 354883 w 651"/>
                <a:gd name="T47" fmla="*/ 414154 h 416"/>
                <a:gd name="T48" fmla="*/ 371782 w 651"/>
                <a:gd name="T49" fmla="*/ 384572 h 416"/>
                <a:gd name="T50" fmla="*/ 468569 w 651"/>
                <a:gd name="T51" fmla="*/ 543383 h 416"/>
                <a:gd name="T52" fmla="*/ 526948 w 651"/>
                <a:gd name="T53" fmla="*/ 646143 h 416"/>
                <a:gd name="T54" fmla="*/ 611444 w 651"/>
                <a:gd name="T55" fmla="*/ 512244 h 416"/>
                <a:gd name="T56" fmla="*/ 669823 w 651"/>
                <a:gd name="T57" fmla="*/ 524699 h 416"/>
                <a:gd name="T58" fmla="*/ 765073 w 651"/>
                <a:gd name="T59" fmla="*/ 501345 h 416"/>
                <a:gd name="T60" fmla="*/ 738956 w 651"/>
                <a:gd name="T61" fmla="*/ 439066 h 416"/>
                <a:gd name="T62" fmla="*/ 835742 w 651"/>
                <a:gd name="T63" fmla="*/ 365888 h 416"/>
                <a:gd name="T64" fmla="*/ 874149 w 651"/>
                <a:gd name="T65" fmla="*/ 305166 h 416"/>
                <a:gd name="T66" fmla="*/ 901802 w 651"/>
                <a:gd name="T67" fmla="*/ 261571 h 416"/>
                <a:gd name="T68" fmla="*/ 938673 w 651"/>
                <a:gd name="T69" fmla="*/ 298938 h 416"/>
                <a:gd name="T70" fmla="*/ 998589 w 651"/>
                <a:gd name="T71" fmla="*/ 196178 h 4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51" h="416">
                  <a:moveTo>
                    <a:pt x="645" y="114"/>
                  </a:moveTo>
                  <a:lnTo>
                    <a:pt x="629" y="114"/>
                  </a:lnTo>
                  <a:lnTo>
                    <a:pt x="607" y="114"/>
                  </a:lnTo>
                  <a:lnTo>
                    <a:pt x="577" y="106"/>
                  </a:lnTo>
                  <a:lnTo>
                    <a:pt x="569" y="90"/>
                  </a:lnTo>
                  <a:lnTo>
                    <a:pt x="557" y="102"/>
                  </a:lnTo>
                  <a:lnTo>
                    <a:pt x="544" y="95"/>
                  </a:lnTo>
                  <a:lnTo>
                    <a:pt x="511" y="126"/>
                  </a:lnTo>
                  <a:lnTo>
                    <a:pt x="506" y="137"/>
                  </a:lnTo>
                  <a:lnTo>
                    <a:pt x="490" y="137"/>
                  </a:lnTo>
                  <a:lnTo>
                    <a:pt x="472" y="117"/>
                  </a:lnTo>
                  <a:lnTo>
                    <a:pt x="452" y="110"/>
                  </a:lnTo>
                  <a:lnTo>
                    <a:pt x="431" y="71"/>
                  </a:lnTo>
                  <a:lnTo>
                    <a:pt x="418" y="83"/>
                  </a:lnTo>
                  <a:lnTo>
                    <a:pt x="423" y="114"/>
                  </a:lnTo>
                  <a:lnTo>
                    <a:pt x="414" y="122"/>
                  </a:lnTo>
                  <a:lnTo>
                    <a:pt x="385" y="95"/>
                  </a:lnTo>
                  <a:lnTo>
                    <a:pt x="377" y="83"/>
                  </a:lnTo>
                  <a:lnTo>
                    <a:pt x="355" y="83"/>
                  </a:lnTo>
                  <a:lnTo>
                    <a:pt x="343" y="55"/>
                  </a:lnTo>
                  <a:lnTo>
                    <a:pt x="318" y="39"/>
                  </a:lnTo>
                  <a:lnTo>
                    <a:pt x="280" y="55"/>
                  </a:lnTo>
                  <a:lnTo>
                    <a:pt x="267" y="51"/>
                  </a:lnTo>
                  <a:lnTo>
                    <a:pt x="242" y="32"/>
                  </a:lnTo>
                  <a:lnTo>
                    <a:pt x="212" y="48"/>
                  </a:lnTo>
                  <a:lnTo>
                    <a:pt x="196" y="48"/>
                  </a:lnTo>
                  <a:lnTo>
                    <a:pt x="176" y="55"/>
                  </a:lnTo>
                  <a:lnTo>
                    <a:pt x="146" y="36"/>
                  </a:lnTo>
                  <a:lnTo>
                    <a:pt x="125" y="0"/>
                  </a:lnTo>
                  <a:lnTo>
                    <a:pt x="78" y="9"/>
                  </a:lnTo>
                  <a:lnTo>
                    <a:pt x="62" y="28"/>
                  </a:lnTo>
                  <a:lnTo>
                    <a:pt x="58" y="51"/>
                  </a:lnTo>
                  <a:lnTo>
                    <a:pt x="8" y="39"/>
                  </a:lnTo>
                  <a:lnTo>
                    <a:pt x="0" y="55"/>
                  </a:lnTo>
                  <a:lnTo>
                    <a:pt x="3" y="63"/>
                  </a:lnTo>
                  <a:lnTo>
                    <a:pt x="28" y="83"/>
                  </a:lnTo>
                  <a:lnTo>
                    <a:pt x="28" y="110"/>
                  </a:lnTo>
                  <a:lnTo>
                    <a:pt x="33" y="137"/>
                  </a:lnTo>
                  <a:lnTo>
                    <a:pt x="50" y="156"/>
                  </a:lnTo>
                  <a:lnTo>
                    <a:pt x="53" y="180"/>
                  </a:lnTo>
                  <a:lnTo>
                    <a:pt x="66" y="188"/>
                  </a:lnTo>
                  <a:lnTo>
                    <a:pt x="105" y="149"/>
                  </a:lnTo>
                  <a:lnTo>
                    <a:pt x="146" y="200"/>
                  </a:lnTo>
                  <a:lnTo>
                    <a:pt x="146" y="227"/>
                  </a:lnTo>
                  <a:lnTo>
                    <a:pt x="171" y="239"/>
                  </a:lnTo>
                  <a:lnTo>
                    <a:pt x="171" y="231"/>
                  </a:lnTo>
                  <a:lnTo>
                    <a:pt x="204" y="239"/>
                  </a:lnTo>
                  <a:lnTo>
                    <a:pt x="231" y="266"/>
                  </a:lnTo>
                  <a:lnTo>
                    <a:pt x="242" y="254"/>
                  </a:lnTo>
                  <a:lnTo>
                    <a:pt x="242" y="247"/>
                  </a:lnTo>
                  <a:lnTo>
                    <a:pt x="302" y="322"/>
                  </a:lnTo>
                  <a:lnTo>
                    <a:pt x="305" y="349"/>
                  </a:lnTo>
                  <a:lnTo>
                    <a:pt x="338" y="383"/>
                  </a:lnTo>
                  <a:lnTo>
                    <a:pt x="343" y="415"/>
                  </a:lnTo>
                  <a:lnTo>
                    <a:pt x="373" y="395"/>
                  </a:lnTo>
                  <a:lnTo>
                    <a:pt x="398" y="329"/>
                  </a:lnTo>
                  <a:lnTo>
                    <a:pt x="409" y="325"/>
                  </a:lnTo>
                  <a:lnTo>
                    <a:pt x="436" y="337"/>
                  </a:lnTo>
                  <a:lnTo>
                    <a:pt x="481" y="332"/>
                  </a:lnTo>
                  <a:lnTo>
                    <a:pt x="498" y="322"/>
                  </a:lnTo>
                  <a:lnTo>
                    <a:pt x="477" y="290"/>
                  </a:lnTo>
                  <a:lnTo>
                    <a:pt x="481" y="282"/>
                  </a:lnTo>
                  <a:lnTo>
                    <a:pt x="527" y="266"/>
                  </a:lnTo>
                  <a:lnTo>
                    <a:pt x="544" y="235"/>
                  </a:lnTo>
                  <a:lnTo>
                    <a:pt x="566" y="227"/>
                  </a:lnTo>
                  <a:lnTo>
                    <a:pt x="569" y="196"/>
                  </a:lnTo>
                  <a:lnTo>
                    <a:pt x="574" y="173"/>
                  </a:lnTo>
                  <a:lnTo>
                    <a:pt x="587" y="168"/>
                  </a:lnTo>
                  <a:lnTo>
                    <a:pt x="598" y="180"/>
                  </a:lnTo>
                  <a:lnTo>
                    <a:pt x="611" y="192"/>
                  </a:lnTo>
                  <a:lnTo>
                    <a:pt x="640" y="153"/>
                  </a:lnTo>
                  <a:lnTo>
                    <a:pt x="650" y="126"/>
                  </a:lnTo>
                  <a:lnTo>
                    <a:pt x="645" y="114"/>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7" name="未知"/>
            <p:cNvSpPr>
              <a:spLocks/>
            </p:cNvSpPr>
            <p:nvPr/>
          </p:nvSpPr>
          <p:spPr bwMode="auto">
            <a:xfrm>
              <a:off x="4587429" y="5999904"/>
              <a:ext cx="235154" cy="207668"/>
            </a:xfrm>
            <a:custGeom>
              <a:avLst/>
              <a:gdLst>
                <a:gd name="T0" fmla="*/ 95899 w 181"/>
                <a:gd name="T1" fmla="*/ 215900 h 152"/>
                <a:gd name="T2" fmla="*/ 13507 w 181"/>
                <a:gd name="T3" fmla="*/ 191753 h 152"/>
                <a:gd name="T4" fmla="*/ 6753 w 181"/>
                <a:gd name="T5" fmla="*/ 156243 h 152"/>
                <a:gd name="T6" fmla="*/ 0 w 181"/>
                <a:gd name="T7" fmla="*/ 149141 h 152"/>
                <a:gd name="T8" fmla="*/ 0 w 181"/>
                <a:gd name="T9" fmla="*/ 140619 h 152"/>
                <a:gd name="T10" fmla="*/ 0 w 181"/>
                <a:gd name="T11" fmla="*/ 130676 h 152"/>
                <a:gd name="T12" fmla="*/ 0 w 181"/>
                <a:gd name="T13" fmla="*/ 120734 h 152"/>
                <a:gd name="T14" fmla="*/ 0 w 181"/>
                <a:gd name="T15" fmla="*/ 113632 h 152"/>
                <a:gd name="T16" fmla="*/ 0 w 181"/>
                <a:gd name="T17" fmla="*/ 105109 h 152"/>
                <a:gd name="T18" fmla="*/ 44573 w 181"/>
                <a:gd name="T19" fmla="*/ 61077 h 152"/>
                <a:gd name="T20" fmla="*/ 59430 w 181"/>
                <a:gd name="T21" fmla="*/ 44032 h 152"/>
                <a:gd name="T22" fmla="*/ 67535 w 181"/>
                <a:gd name="T23" fmla="*/ 44032 h 152"/>
                <a:gd name="T24" fmla="*/ 74288 w 181"/>
                <a:gd name="T25" fmla="*/ 35510 h 152"/>
                <a:gd name="T26" fmla="*/ 81041 w 181"/>
                <a:gd name="T27" fmla="*/ 35510 h 152"/>
                <a:gd name="T28" fmla="*/ 89146 w 181"/>
                <a:gd name="T29" fmla="*/ 35510 h 152"/>
                <a:gd name="T30" fmla="*/ 95899 w 181"/>
                <a:gd name="T31" fmla="*/ 28408 h 152"/>
                <a:gd name="T32" fmla="*/ 102652 w 181"/>
                <a:gd name="T33" fmla="*/ 28408 h 152"/>
                <a:gd name="T34" fmla="*/ 112107 w 181"/>
                <a:gd name="T35" fmla="*/ 28408 h 152"/>
                <a:gd name="T36" fmla="*/ 118861 w 181"/>
                <a:gd name="T37" fmla="*/ 28408 h 152"/>
                <a:gd name="T38" fmla="*/ 126965 w 181"/>
                <a:gd name="T39" fmla="*/ 28408 h 152"/>
                <a:gd name="T40" fmla="*/ 126965 w 181"/>
                <a:gd name="T41" fmla="*/ 18465 h 152"/>
                <a:gd name="T42" fmla="*/ 133718 w 181"/>
                <a:gd name="T43" fmla="*/ 18465 h 152"/>
                <a:gd name="T44" fmla="*/ 140472 w 181"/>
                <a:gd name="T45" fmla="*/ 18465 h 152"/>
                <a:gd name="T46" fmla="*/ 147225 w 181"/>
                <a:gd name="T47" fmla="*/ 18465 h 152"/>
                <a:gd name="T48" fmla="*/ 156680 w 181"/>
                <a:gd name="T49" fmla="*/ 18465 h 152"/>
                <a:gd name="T50" fmla="*/ 163434 w 181"/>
                <a:gd name="T51" fmla="*/ 18465 h 152"/>
                <a:gd name="T52" fmla="*/ 170187 w 181"/>
                <a:gd name="T53" fmla="*/ 18465 h 152"/>
                <a:gd name="T54" fmla="*/ 176940 w 181"/>
                <a:gd name="T55" fmla="*/ 18465 h 152"/>
                <a:gd name="T56" fmla="*/ 183694 w 181"/>
                <a:gd name="T57" fmla="*/ 18465 h 152"/>
                <a:gd name="T58" fmla="*/ 191798 w 181"/>
                <a:gd name="T59" fmla="*/ 18465 h 152"/>
                <a:gd name="T60" fmla="*/ 208006 w 181"/>
                <a:gd name="T61" fmla="*/ 8522 h 152"/>
                <a:gd name="T62" fmla="*/ 222864 w 181"/>
                <a:gd name="T63" fmla="*/ 0 h 152"/>
                <a:gd name="T64" fmla="*/ 236371 w 181"/>
                <a:gd name="T65" fmla="*/ 18465 h 152"/>
                <a:gd name="T66" fmla="*/ 244475 w 181"/>
                <a:gd name="T67" fmla="*/ 35510 h 152"/>
                <a:gd name="T68" fmla="*/ 236371 w 181"/>
                <a:gd name="T69" fmla="*/ 44032 h 152"/>
                <a:gd name="T70" fmla="*/ 236371 w 181"/>
                <a:gd name="T71" fmla="*/ 52555 h 152"/>
                <a:gd name="T72" fmla="*/ 229617 w 181"/>
                <a:gd name="T73" fmla="*/ 61077 h 152"/>
                <a:gd name="T74" fmla="*/ 222864 w 181"/>
                <a:gd name="T75" fmla="*/ 69599 h 152"/>
                <a:gd name="T76" fmla="*/ 214760 w 181"/>
                <a:gd name="T77" fmla="*/ 79542 h 152"/>
                <a:gd name="T78" fmla="*/ 214760 w 181"/>
                <a:gd name="T79" fmla="*/ 88064 h 152"/>
                <a:gd name="T80" fmla="*/ 208006 w 181"/>
                <a:gd name="T81" fmla="*/ 95166 h 152"/>
                <a:gd name="T82" fmla="*/ 201253 w 181"/>
                <a:gd name="T83" fmla="*/ 105109 h 152"/>
                <a:gd name="T84" fmla="*/ 201253 w 181"/>
                <a:gd name="T85" fmla="*/ 113632 h 152"/>
                <a:gd name="T86" fmla="*/ 201253 w 181"/>
                <a:gd name="T87" fmla="*/ 120734 h 152"/>
                <a:gd name="T88" fmla="*/ 191798 w 181"/>
                <a:gd name="T89" fmla="*/ 130676 h 152"/>
                <a:gd name="T90" fmla="*/ 191798 w 181"/>
                <a:gd name="T91" fmla="*/ 140619 h 152"/>
                <a:gd name="T92" fmla="*/ 201253 w 181"/>
                <a:gd name="T93" fmla="*/ 149141 h 152"/>
                <a:gd name="T94" fmla="*/ 163434 w 181"/>
                <a:gd name="T95" fmla="*/ 173288 h 152"/>
                <a:gd name="T96" fmla="*/ 118861 w 181"/>
                <a:gd name="T97" fmla="*/ 208798 h 152"/>
                <a:gd name="T98" fmla="*/ 118861 w 181"/>
                <a:gd name="T99" fmla="*/ 215900 h 152"/>
                <a:gd name="T100" fmla="*/ 112107 w 181"/>
                <a:gd name="T101" fmla="*/ 215900 h 152"/>
                <a:gd name="T102" fmla="*/ 102652 w 181"/>
                <a:gd name="T103" fmla="*/ 215900 h 152"/>
                <a:gd name="T104" fmla="*/ 95899 w 181"/>
                <a:gd name="T105" fmla="*/ 215900 h 1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81" h="152">
                  <a:moveTo>
                    <a:pt x="71" y="152"/>
                  </a:moveTo>
                  <a:lnTo>
                    <a:pt x="10" y="135"/>
                  </a:lnTo>
                  <a:lnTo>
                    <a:pt x="5" y="110"/>
                  </a:lnTo>
                  <a:lnTo>
                    <a:pt x="0" y="105"/>
                  </a:lnTo>
                  <a:lnTo>
                    <a:pt x="0" y="99"/>
                  </a:lnTo>
                  <a:lnTo>
                    <a:pt x="0" y="92"/>
                  </a:lnTo>
                  <a:lnTo>
                    <a:pt x="0" y="85"/>
                  </a:lnTo>
                  <a:lnTo>
                    <a:pt x="0" y="80"/>
                  </a:lnTo>
                  <a:lnTo>
                    <a:pt x="0" y="74"/>
                  </a:lnTo>
                  <a:lnTo>
                    <a:pt x="33" y="43"/>
                  </a:lnTo>
                  <a:lnTo>
                    <a:pt x="44" y="31"/>
                  </a:lnTo>
                  <a:lnTo>
                    <a:pt x="50" y="31"/>
                  </a:lnTo>
                  <a:lnTo>
                    <a:pt x="55" y="25"/>
                  </a:lnTo>
                  <a:lnTo>
                    <a:pt x="60" y="25"/>
                  </a:lnTo>
                  <a:lnTo>
                    <a:pt x="66" y="25"/>
                  </a:lnTo>
                  <a:lnTo>
                    <a:pt x="71" y="20"/>
                  </a:lnTo>
                  <a:lnTo>
                    <a:pt x="76" y="20"/>
                  </a:lnTo>
                  <a:lnTo>
                    <a:pt x="83" y="20"/>
                  </a:lnTo>
                  <a:lnTo>
                    <a:pt x="88" y="20"/>
                  </a:lnTo>
                  <a:lnTo>
                    <a:pt x="94" y="20"/>
                  </a:lnTo>
                  <a:lnTo>
                    <a:pt x="94" y="13"/>
                  </a:lnTo>
                  <a:lnTo>
                    <a:pt x="99" y="13"/>
                  </a:lnTo>
                  <a:lnTo>
                    <a:pt x="104" y="13"/>
                  </a:lnTo>
                  <a:lnTo>
                    <a:pt x="109" y="13"/>
                  </a:lnTo>
                  <a:lnTo>
                    <a:pt x="116" y="13"/>
                  </a:lnTo>
                  <a:lnTo>
                    <a:pt x="121" y="13"/>
                  </a:lnTo>
                  <a:lnTo>
                    <a:pt x="126" y="13"/>
                  </a:lnTo>
                  <a:lnTo>
                    <a:pt x="131" y="13"/>
                  </a:lnTo>
                  <a:lnTo>
                    <a:pt x="136" y="13"/>
                  </a:lnTo>
                  <a:lnTo>
                    <a:pt x="142" y="13"/>
                  </a:lnTo>
                  <a:lnTo>
                    <a:pt x="154" y="6"/>
                  </a:lnTo>
                  <a:lnTo>
                    <a:pt x="165" y="0"/>
                  </a:lnTo>
                  <a:lnTo>
                    <a:pt x="175" y="13"/>
                  </a:lnTo>
                  <a:lnTo>
                    <a:pt x="181" y="25"/>
                  </a:lnTo>
                  <a:lnTo>
                    <a:pt x="175" y="31"/>
                  </a:lnTo>
                  <a:lnTo>
                    <a:pt x="175" y="37"/>
                  </a:lnTo>
                  <a:lnTo>
                    <a:pt x="170" y="43"/>
                  </a:lnTo>
                  <a:lnTo>
                    <a:pt x="165" y="49"/>
                  </a:lnTo>
                  <a:lnTo>
                    <a:pt x="159" y="56"/>
                  </a:lnTo>
                  <a:lnTo>
                    <a:pt x="159" y="62"/>
                  </a:lnTo>
                  <a:lnTo>
                    <a:pt x="154" y="67"/>
                  </a:lnTo>
                  <a:lnTo>
                    <a:pt x="149" y="74"/>
                  </a:lnTo>
                  <a:lnTo>
                    <a:pt x="149" y="80"/>
                  </a:lnTo>
                  <a:lnTo>
                    <a:pt x="149" y="85"/>
                  </a:lnTo>
                  <a:lnTo>
                    <a:pt x="142" y="92"/>
                  </a:lnTo>
                  <a:lnTo>
                    <a:pt x="142" y="99"/>
                  </a:lnTo>
                  <a:lnTo>
                    <a:pt x="149" y="105"/>
                  </a:lnTo>
                  <a:lnTo>
                    <a:pt x="121" y="122"/>
                  </a:lnTo>
                  <a:lnTo>
                    <a:pt x="88" y="147"/>
                  </a:lnTo>
                  <a:lnTo>
                    <a:pt x="88" y="152"/>
                  </a:lnTo>
                  <a:lnTo>
                    <a:pt x="83" y="152"/>
                  </a:lnTo>
                  <a:lnTo>
                    <a:pt x="76" y="152"/>
                  </a:lnTo>
                  <a:lnTo>
                    <a:pt x="71" y="152"/>
                  </a:lnTo>
                  <a:close/>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8" name="未知"/>
            <p:cNvSpPr>
              <a:spLocks/>
            </p:cNvSpPr>
            <p:nvPr/>
          </p:nvSpPr>
          <p:spPr bwMode="auto">
            <a:xfrm>
              <a:off x="5254717" y="5645645"/>
              <a:ext cx="93145" cy="64133"/>
            </a:xfrm>
            <a:custGeom>
              <a:avLst/>
              <a:gdLst>
                <a:gd name="T0" fmla="*/ 6052 w 64"/>
                <a:gd name="T1" fmla="*/ 17888 h 41"/>
                <a:gd name="T2" fmla="*/ 42367 w 64"/>
                <a:gd name="T3" fmla="*/ 26020 h 41"/>
                <a:gd name="T4" fmla="*/ 75655 w 64"/>
                <a:gd name="T5" fmla="*/ 0 h 41"/>
                <a:gd name="T6" fmla="*/ 95325 w 64"/>
                <a:gd name="T7" fmla="*/ 45534 h 41"/>
                <a:gd name="T8" fmla="*/ 55984 w 64"/>
                <a:gd name="T9" fmla="*/ 65049 h 41"/>
                <a:gd name="T10" fmla="*/ 6052 w 64"/>
                <a:gd name="T11" fmla="*/ 65049 h 41"/>
                <a:gd name="T12" fmla="*/ 0 w 64"/>
                <a:gd name="T13" fmla="*/ 26020 h 41"/>
                <a:gd name="T14" fmla="*/ 6052 w 64"/>
                <a:gd name="T15" fmla="*/ 17888 h 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 h="41">
                  <a:moveTo>
                    <a:pt x="4" y="11"/>
                  </a:moveTo>
                  <a:lnTo>
                    <a:pt x="28" y="16"/>
                  </a:lnTo>
                  <a:lnTo>
                    <a:pt x="50" y="0"/>
                  </a:lnTo>
                  <a:lnTo>
                    <a:pt x="63" y="28"/>
                  </a:lnTo>
                  <a:lnTo>
                    <a:pt x="37" y="40"/>
                  </a:lnTo>
                  <a:lnTo>
                    <a:pt x="4" y="40"/>
                  </a:lnTo>
                  <a:lnTo>
                    <a:pt x="0" y="16"/>
                  </a:lnTo>
                  <a:lnTo>
                    <a:pt x="4" y="11"/>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9" name="未知"/>
            <p:cNvSpPr>
              <a:spLocks/>
            </p:cNvSpPr>
            <p:nvPr/>
          </p:nvSpPr>
          <p:spPr bwMode="auto">
            <a:xfrm>
              <a:off x="5254717" y="5645645"/>
              <a:ext cx="93145" cy="64133"/>
            </a:xfrm>
            <a:custGeom>
              <a:avLst/>
              <a:gdLst>
                <a:gd name="T0" fmla="*/ 6052 w 64"/>
                <a:gd name="T1" fmla="*/ 17888 h 41"/>
                <a:gd name="T2" fmla="*/ 42367 w 64"/>
                <a:gd name="T3" fmla="*/ 26020 h 41"/>
                <a:gd name="T4" fmla="*/ 75655 w 64"/>
                <a:gd name="T5" fmla="*/ 0 h 41"/>
                <a:gd name="T6" fmla="*/ 95325 w 64"/>
                <a:gd name="T7" fmla="*/ 45534 h 41"/>
                <a:gd name="T8" fmla="*/ 55984 w 64"/>
                <a:gd name="T9" fmla="*/ 65049 h 41"/>
                <a:gd name="T10" fmla="*/ 6052 w 64"/>
                <a:gd name="T11" fmla="*/ 65049 h 41"/>
                <a:gd name="T12" fmla="*/ 0 w 64"/>
                <a:gd name="T13" fmla="*/ 26020 h 41"/>
                <a:gd name="T14" fmla="*/ 6052 w 64"/>
                <a:gd name="T15" fmla="*/ 17888 h 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 h="41">
                  <a:moveTo>
                    <a:pt x="4" y="11"/>
                  </a:moveTo>
                  <a:lnTo>
                    <a:pt x="28" y="16"/>
                  </a:lnTo>
                  <a:lnTo>
                    <a:pt x="50" y="0"/>
                  </a:lnTo>
                  <a:lnTo>
                    <a:pt x="63" y="28"/>
                  </a:lnTo>
                  <a:lnTo>
                    <a:pt x="37" y="40"/>
                  </a:lnTo>
                  <a:lnTo>
                    <a:pt x="4" y="40"/>
                  </a:lnTo>
                  <a:lnTo>
                    <a:pt x="0" y="16"/>
                  </a:lnTo>
                  <a:lnTo>
                    <a:pt x="4" y="11"/>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10" name="未知"/>
            <p:cNvSpPr>
              <a:spLocks/>
            </p:cNvSpPr>
            <p:nvPr/>
          </p:nvSpPr>
          <p:spPr bwMode="auto">
            <a:xfrm>
              <a:off x="4758450" y="5285279"/>
              <a:ext cx="879537" cy="694774"/>
            </a:xfrm>
            <a:custGeom>
              <a:avLst/>
              <a:gdLst>
                <a:gd name="T0" fmla="*/ 263445 w 597"/>
                <a:gd name="T1" fmla="*/ 109816 h 467"/>
                <a:gd name="T2" fmla="*/ 275698 w 597"/>
                <a:gd name="T3" fmla="*/ 60322 h 467"/>
                <a:gd name="T4" fmla="*/ 359940 w 597"/>
                <a:gd name="T5" fmla="*/ 85069 h 467"/>
                <a:gd name="T6" fmla="*/ 359940 w 597"/>
                <a:gd name="T7" fmla="*/ 49495 h 467"/>
                <a:gd name="T8" fmla="*/ 398231 w 597"/>
                <a:gd name="T9" fmla="*/ 6187 h 467"/>
                <a:gd name="T10" fmla="*/ 488599 w 597"/>
                <a:gd name="T11" fmla="*/ 0 h 467"/>
                <a:gd name="T12" fmla="*/ 572840 w 597"/>
                <a:gd name="T13" fmla="*/ 13920 h 467"/>
                <a:gd name="T14" fmla="*/ 565182 w 597"/>
                <a:gd name="T15" fmla="*/ 55682 h 467"/>
                <a:gd name="T16" fmla="*/ 531485 w 597"/>
                <a:gd name="T17" fmla="*/ 109816 h 467"/>
                <a:gd name="T18" fmla="*/ 673930 w 597"/>
                <a:gd name="T19" fmla="*/ 74242 h 467"/>
                <a:gd name="T20" fmla="*/ 732133 w 597"/>
                <a:gd name="T21" fmla="*/ 85069 h 467"/>
                <a:gd name="T22" fmla="*/ 724474 w 597"/>
                <a:gd name="T23" fmla="*/ 43308 h 467"/>
                <a:gd name="T24" fmla="*/ 816374 w 597"/>
                <a:gd name="T25" fmla="*/ 74242 h 467"/>
                <a:gd name="T26" fmla="*/ 873045 w 597"/>
                <a:gd name="T27" fmla="*/ 109816 h 467"/>
                <a:gd name="T28" fmla="*/ 885298 w 597"/>
                <a:gd name="T29" fmla="*/ 199525 h 467"/>
                <a:gd name="T30" fmla="*/ 847007 w 597"/>
                <a:gd name="T31" fmla="*/ 249020 h 467"/>
                <a:gd name="T32" fmla="*/ 764297 w 597"/>
                <a:gd name="T33" fmla="*/ 309342 h 467"/>
                <a:gd name="T34" fmla="*/ 724474 w 597"/>
                <a:gd name="T35" fmla="*/ 320169 h 467"/>
                <a:gd name="T36" fmla="*/ 706094 w 597"/>
                <a:gd name="T37" fmla="*/ 332542 h 467"/>
                <a:gd name="T38" fmla="*/ 640233 w 597"/>
                <a:gd name="T39" fmla="*/ 351103 h 467"/>
                <a:gd name="T40" fmla="*/ 591220 w 597"/>
                <a:gd name="T41" fmla="*/ 357290 h 467"/>
                <a:gd name="T42" fmla="*/ 468687 w 597"/>
                <a:gd name="T43" fmla="*/ 338729 h 467"/>
                <a:gd name="T44" fmla="*/ 488599 w 597"/>
                <a:gd name="T45" fmla="*/ 423798 h 467"/>
                <a:gd name="T46" fmla="*/ 410484 w 597"/>
                <a:gd name="T47" fmla="*/ 479480 h 467"/>
                <a:gd name="T48" fmla="*/ 326243 w 597"/>
                <a:gd name="T49" fmla="*/ 502680 h 467"/>
                <a:gd name="T50" fmla="*/ 237407 w 597"/>
                <a:gd name="T51" fmla="*/ 539801 h 467"/>
                <a:gd name="T52" fmla="*/ 90368 w 597"/>
                <a:gd name="T53" fmla="*/ 600123 h 467"/>
                <a:gd name="T54" fmla="*/ 110279 w 597"/>
                <a:gd name="T55" fmla="*/ 696019 h 467"/>
                <a:gd name="T56" fmla="*/ 38291 w 597"/>
                <a:gd name="T57" fmla="*/ 714579 h 467"/>
                <a:gd name="T58" fmla="*/ 6127 w 597"/>
                <a:gd name="T59" fmla="*/ 587749 h 467"/>
                <a:gd name="T60" fmla="*/ 38291 w 597"/>
                <a:gd name="T61" fmla="*/ 513507 h 467"/>
                <a:gd name="T62" fmla="*/ 78115 w 597"/>
                <a:gd name="T63" fmla="*/ 484120 h 467"/>
                <a:gd name="T64" fmla="*/ 122533 w 597"/>
                <a:gd name="T65" fmla="*/ 417611 h 467"/>
                <a:gd name="T66" fmla="*/ 186862 w 597"/>
                <a:gd name="T67" fmla="*/ 296968 h 467"/>
                <a:gd name="T68" fmla="*/ 243534 w 597"/>
                <a:gd name="T69" fmla="*/ 207259 h 467"/>
                <a:gd name="T70" fmla="*/ 243534 w 597"/>
                <a:gd name="T71" fmla="*/ 120643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97" h="467">
                  <a:moveTo>
                    <a:pt x="159" y="78"/>
                  </a:moveTo>
                  <a:lnTo>
                    <a:pt x="172" y="71"/>
                  </a:lnTo>
                  <a:lnTo>
                    <a:pt x="172" y="48"/>
                  </a:lnTo>
                  <a:lnTo>
                    <a:pt x="180" y="39"/>
                  </a:lnTo>
                  <a:lnTo>
                    <a:pt x="201" y="39"/>
                  </a:lnTo>
                  <a:lnTo>
                    <a:pt x="235" y="55"/>
                  </a:lnTo>
                  <a:lnTo>
                    <a:pt x="243" y="43"/>
                  </a:lnTo>
                  <a:lnTo>
                    <a:pt x="235" y="32"/>
                  </a:lnTo>
                  <a:lnTo>
                    <a:pt x="235" y="24"/>
                  </a:lnTo>
                  <a:lnTo>
                    <a:pt x="260" y="4"/>
                  </a:lnTo>
                  <a:lnTo>
                    <a:pt x="298" y="16"/>
                  </a:lnTo>
                  <a:lnTo>
                    <a:pt x="319" y="0"/>
                  </a:lnTo>
                  <a:lnTo>
                    <a:pt x="335" y="16"/>
                  </a:lnTo>
                  <a:lnTo>
                    <a:pt x="374" y="9"/>
                  </a:lnTo>
                  <a:lnTo>
                    <a:pt x="382" y="20"/>
                  </a:lnTo>
                  <a:lnTo>
                    <a:pt x="369" y="36"/>
                  </a:lnTo>
                  <a:lnTo>
                    <a:pt x="347" y="63"/>
                  </a:lnTo>
                  <a:lnTo>
                    <a:pt x="347" y="71"/>
                  </a:lnTo>
                  <a:lnTo>
                    <a:pt x="360" y="78"/>
                  </a:lnTo>
                  <a:lnTo>
                    <a:pt x="440" y="48"/>
                  </a:lnTo>
                  <a:lnTo>
                    <a:pt x="470" y="63"/>
                  </a:lnTo>
                  <a:lnTo>
                    <a:pt x="478" y="55"/>
                  </a:lnTo>
                  <a:lnTo>
                    <a:pt x="470" y="39"/>
                  </a:lnTo>
                  <a:lnTo>
                    <a:pt x="473" y="28"/>
                  </a:lnTo>
                  <a:lnTo>
                    <a:pt x="523" y="39"/>
                  </a:lnTo>
                  <a:lnTo>
                    <a:pt x="533" y="48"/>
                  </a:lnTo>
                  <a:lnTo>
                    <a:pt x="549" y="43"/>
                  </a:lnTo>
                  <a:lnTo>
                    <a:pt x="570" y="71"/>
                  </a:lnTo>
                  <a:lnTo>
                    <a:pt x="596" y="122"/>
                  </a:lnTo>
                  <a:lnTo>
                    <a:pt x="578" y="129"/>
                  </a:lnTo>
                  <a:lnTo>
                    <a:pt x="566" y="156"/>
                  </a:lnTo>
                  <a:lnTo>
                    <a:pt x="553" y="161"/>
                  </a:lnTo>
                  <a:lnTo>
                    <a:pt x="541" y="180"/>
                  </a:lnTo>
                  <a:lnTo>
                    <a:pt x="499" y="200"/>
                  </a:lnTo>
                  <a:lnTo>
                    <a:pt x="481" y="192"/>
                  </a:lnTo>
                  <a:lnTo>
                    <a:pt x="473" y="207"/>
                  </a:lnTo>
                  <a:lnTo>
                    <a:pt x="473" y="215"/>
                  </a:lnTo>
                  <a:lnTo>
                    <a:pt x="461" y="215"/>
                  </a:lnTo>
                  <a:lnTo>
                    <a:pt x="440" y="215"/>
                  </a:lnTo>
                  <a:lnTo>
                    <a:pt x="418" y="227"/>
                  </a:lnTo>
                  <a:lnTo>
                    <a:pt x="407" y="219"/>
                  </a:lnTo>
                  <a:lnTo>
                    <a:pt x="386" y="231"/>
                  </a:lnTo>
                  <a:lnTo>
                    <a:pt x="344" y="247"/>
                  </a:lnTo>
                  <a:lnTo>
                    <a:pt x="306" y="219"/>
                  </a:lnTo>
                  <a:lnTo>
                    <a:pt x="306" y="243"/>
                  </a:lnTo>
                  <a:lnTo>
                    <a:pt x="319" y="274"/>
                  </a:lnTo>
                  <a:lnTo>
                    <a:pt x="284" y="286"/>
                  </a:lnTo>
                  <a:lnTo>
                    <a:pt x="268" y="310"/>
                  </a:lnTo>
                  <a:lnTo>
                    <a:pt x="229" y="317"/>
                  </a:lnTo>
                  <a:lnTo>
                    <a:pt x="213" y="325"/>
                  </a:lnTo>
                  <a:lnTo>
                    <a:pt x="177" y="325"/>
                  </a:lnTo>
                  <a:lnTo>
                    <a:pt x="155" y="349"/>
                  </a:lnTo>
                  <a:lnTo>
                    <a:pt x="88" y="368"/>
                  </a:lnTo>
                  <a:lnTo>
                    <a:pt x="59" y="388"/>
                  </a:lnTo>
                  <a:lnTo>
                    <a:pt x="42" y="403"/>
                  </a:lnTo>
                  <a:lnTo>
                    <a:pt x="72" y="450"/>
                  </a:lnTo>
                  <a:lnTo>
                    <a:pt x="51" y="466"/>
                  </a:lnTo>
                  <a:lnTo>
                    <a:pt x="25" y="462"/>
                  </a:lnTo>
                  <a:lnTo>
                    <a:pt x="0" y="415"/>
                  </a:lnTo>
                  <a:lnTo>
                    <a:pt x="4" y="380"/>
                  </a:lnTo>
                  <a:lnTo>
                    <a:pt x="4" y="364"/>
                  </a:lnTo>
                  <a:lnTo>
                    <a:pt x="25" y="332"/>
                  </a:lnTo>
                  <a:lnTo>
                    <a:pt x="51" y="329"/>
                  </a:lnTo>
                  <a:lnTo>
                    <a:pt x="51" y="313"/>
                  </a:lnTo>
                  <a:lnTo>
                    <a:pt x="75" y="302"/>
                  </a:lnTo>
                  <a:lnTo>
                    <a:pt x="80" y="270"/>
                  </a:lnTo>
                  <a:lnTo>
                    <a:pt x="125" y="239"/>
                  </a:lnTo>
                  <a:lnTo>
                    <a:pt x="122" y="192"/>
                  </a:lnTo>
                  <a:lnTo>
                    <a:pt x="159" y="149"/>
                  </a:lnTo>
                  <a:lnTo>
                    <a:pt x="159" y="134"/>
                  </a:lnTo>
                  <a:lnTo>
                    <a:pt x="168" y="117"/>
                  </a:lnTo>
                  <a:lnTo>
                    <a:pt x="159" y="78"/>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11" name="未知"/>
            <p:cNvSpPr>
              <a:spLocks/>
            </p:cNvSpPr>
            <p:nvPr/>
          </p:nvSpPr>
          <p:spPr bwMode="auto">
            <a:xfrm>
              <a:off x="4747761" y="5282226"/>
              <a:ext cx="879537" cy="694774"/>
            </a:xfrm>
            <a:custGeom>
              <a:avLst/>
              <a:gdLst>
                <a:gd name="T0" fmla="*/ 263445 w 597"/>
                <a:gd name="T1" fmla="*/ 109816 h 467"/>
                <a:gd name="T2" fmla="*/ 275698 w 597"/>
                <a:gd name="T3" fmla="*/ 60322 h 467"/>
                <a:gd name="T4" fmla="*/ 359940 w 597"/>
                <a:gd name="T5" fmla="*/ 85069 h 467"/>
                <a:gd name="T6" fmla="*/ 359940 w 597"/>
                <a:gd name="T7" fmla="*/ 49495 h 467"/>
                <a:gd name="T8" fmla="*/ 398231 w 597"/>
                <a:gd name="T9" fmla="*/ 6187 h 467"/>
                <a:gd name="T10" fmla="*/ 488599 w 597"/>
                <a:gd name="T11" fmla="*/ 0 h 467"/>
                <a:gd name="T12" fmla="*/ 572840 w 597"/>
                <a:gd name="T13" fmla="*/ 13920 h 467"/>
                <a:gd name="T14" fmla="*/ 565182 w 597"/>
                <a:gd name="T15" fmla="*/ 55682 h 467"/>
                <a:gd name="T16" fmla="*/ 531485 w 597"/>
                <a:gd name="T17" fmla="*/ 109816 h 467"/>
                <a:gd name="T18" fmla="*/ 673930 w 597"/>
                <a:gd name="T19" fmla="*/ 74242 h 467"/>
                <a:gd name="T20" fmla="*/ 732133 w 597"/>
                <a:gd name="T21" fmla="*/ 85069 h 467"/>
                <a:gd name="T22" fmla="*/ 724474 w 597"/>
                <a:gd name="T23" fmla="*/ 43308 h 467"/>
                <a:gd name="T24" fmla="*/ 816374 w 597"/>
                <a:gd name="T25" fmla="*/ 74242 h 467"/>
                <a:gd name="T26" fmla="*/ 873045 w 597"/>
                <a:gd name="T27" fmla="*/ 109816 h 467"/>
                <a:gd name="T28" fmla="*/ 885298 w 597"/>
                <a:gd name="T29" fmla="*/ 199525 h 467"/>
                <a:gd name="T30" fmla="*/ 847007 w 597"/>
                <a:gd name="T31" fmla="*/ 249020 h 467"/>
                <a:gd name="T32" fmla="*/ 764297 w 597"/>
                <a:gd name="T33" fmla="*/ 309342 h 467"/>
                <a:gd name="T34" fmla="*/ 724474 w 597"/>
                <a:gd name="T35" fmla="*/ 320169 h 467"/>
                <a:gd name="T36" fmla="*/ 706094 w 597"/>
                <a:gd name="T37" fmla="*/ 332542 h 467"/>
                <a:gd name="T38" fmla="*/ 640233 w 597"/>
                <a:gd name="T39" fmla="*/ 351103 h 467"/>
                <a:gd name="T40" fmla="*/ 591220 w 597"/>
                <a:gd name="T41" fmla="*/ 357290 h 467"/>
                <a:gd name="T42" fmla="*/ 468687 w 597"/>
                <a:gd name="T43" fmla="*/ 338729 h 467"/>
                <a:gd name="T44" fmla="*/ 488599 w 597"/>
                <a:gd name="T45" fmla="*/ 423798 h 467"/>
                <a:gd name="T46" fmla="*/ 410484 w 597"/>
                <a:gd name="T47" fmla="*/ 479480 h 467"/>
                <a:gd name="T48" fmla="*/ 326243 w 597"/>
                <a:gd name="T49" fmla="*/ 502680 h 467"/>
                <a:gd name="T50" fmla="*/ 237407 w 597"/>
                <a:gd name="T51" fmla="*/ 539801 h 467"/>
                <a:gd name="T52" fmla="*/ 90368 w 597"/>
                <a:gd name="T53" fmla="*/ 600123 h 467"/>
                <a:gd name="T54" fmla="*/ 110279 w 597"/>
                <a:gd name="T55" fmla="*/ 696019 h 467"/>
                <a:gd name="T56" fmla="*/ 38291 w 597"/>
                <a:gd name="T57" fmla="*/ 714579 h 467"/>
                <a:gd name="T58" fmla="*/ 6127 w 597"/>
                <a:gd name="T59" fmla="*/ 587749 h 467"/>
                <a:gd name="T60" fmla="*/ 38291 w 597"/>
                <a:gd name="T61" fmla="*/ 513507 h 467"/>
                <a:gd name="T62" fmla="*/ 78115 w 597"/>
                <a:gd name="T63" fmla="*/ 484120 h 467"/>
                <a:gd name="T64" fmla="*/ 122533 w 597"/>
                <a:gd name="T65" fmla="*/ 417611 h 467"/>
                <a:gd name="T66" fmla="*/ 186862 w 597"/>
                <a:gd name="T67" fmla="*/ 296968 h 467"/>
                <a:gd name="T68" fmla="*/ 243534 w 597"/>
                <a:gd name="T69" fmla="*/ 207259 h 467"/>
                <a:gd name="T70" fmla="*/ 243534 w 597"/>
                <a:gd name="T71" fmla="*/ 120643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97" h="467">
                  <a:moveTo>
                    <a:pt x="159" y="78"/>
                  </a:moveTo>
                  <a:lnTo>
                    <a:pt x="172" y="71"/>
                  </a:lnTo>
                  <a:lnTo>
                    <a:pt x="172" y="48"/>
                  </a:lnTo>
                  <a:lnTo>
                    <a:pt x="180" y="39"/>
                  </a:lnTo>
                  <a:lnTo>
                    <a:pt x="201" y="39"/>
                  </a:lnTo>
                  <a:lnTo>
                    <a:pt x="235" y="55"/>
                  </a:lnTo>
                  <a:lnTo>
                    <a:pt x="243" y="43"/>
                  </a:lnTo>
                  <a:lnTo>
                    <a:pt x="235" y="32"/>
                  </a:lnTo>
                  <a:lnTo>
                    <a:pt x="235" y="24"/>
                  </a:lnTo>
                  <a:lnTo>
                    <a:pt x="260" y="4"/>
                  </a:lnTo>
                  <a:lnTo>
                    <a:pt x="298" y="16"/>
                  </a:lnTo>
                  <a:lnTo>
                    <a:pt x="319" y="0"/>
                  </a:lnTo>
                  <a:lnTo>
                    <a:pt x="335" y="16"/>
                  </a:lnTo>
                  <a:lnTo>
                    <a:pt x="374" y="9"/>
                  </a:lnTo>
                  <a:lnTo>
                    <a:pt x="382" y="20"/>
                  </a:lnTo>
                  <a:lnTo>
                    <a:pt x="369" y="36"/>
                  </a:lnTo>
                  <a:lnTo>
                    <a:pt x="347" y="63"/>
                  </a:lnTo>
                  <a:lnTo>
                    <a:pt x="347" y="71"/>
                  </a:lnTo>
                  <a:lnTo>
                    <a:pt x="360" y="78"/>
                  </a:lnTo>
                  <a:lnTo>
                    <a:pt x="440" y="48"/>
                  </a:lnTo>
                  <a:lnTo>
                    <a:pt x="470" y="63"/>
                  </a:lnTo>
                  <a:lnTo>
                    <a:pt x="478" y="55"/>
                  </a:lnTo>
                  <a:lnTo>
                    <a:pt x="470" y="39"/>
                  </a:lnTo>
                  <a:lnTo>
                    <a:pt x="473" y="28"/>
                  </a:lnTo>
                  <a:lnTo>
                    <a:pt x="523" y="39"/>
                  </a:lnTo>
                  <a:lnTo>
                    <a:pt x="533" y="48"/>
                  </a:lnTo>
                  <a:lnTo>
                    <a:pt x="549" y="43"/>
                  </a:lnTo>
                  <a:lnTo>
                    <a:pt x="570" y="71"/>
                  </a:lnTo>
                  <a:lnTo>
                    <a:pt x="596" y="122"/>
                  </a:lnTo>
                  <a:lnTo>
                    <a:pt x="578" y="129"/>
                  </a:lnTo>
                  <a:lnTo>
                    <a:pt x="566" y="156"/>
                  </a:lnTo>
                  <a:lnTo>
                    <a:pt x="553" y="161"/>
                  </a:lnTo>
                  <a:lnTo>
                    <a:pt x="541" y="180"/>
                  </a:lnTo>
                  <a:lnTo>
                    <a:pt x="499" y="200"/>
                  </a:lnTo>
                  <a:lnTo>
                    <a:pt x="481" y="192"/>
                  </a:lnTo>
                  <a:lnTo>
                    <a:pt x="473" y="207"/>
                  </a:lnTo>
                  <a:lnTo>
                    <a:pt x="473" y="215"/>
                  </a:lnTo>
                  <a:lnTo>
                    <a:pt x="461" y="215"/>
                  </a:lnTo>
                  <a:lnTo>
                    <a:pt x="440" y="215"/>
                  </a:lnTo>
                  <a:lnTo>
                    <a:pt x="418" y="227"/>
                  </a:lnTo>
                  <a:lnTo>
                    <a:pt x="407" y="219"/>
                  </a:lnTo>
                  <a:lnTo>
                    <a:pt x="386" y="231"/>
                  </a:lnTo>
                  <a:lnTo>
                    <a:pt x="344" y="247"/>
                  </a:lnTo>
                  <a:lnTo>
                    <a:pt x="306" y="219"/>
                  </a:lnTo>
                  <a:lnTo>
                    <a:pt x="306" y="243"/>
                  </a:lnTo>
                  <a:lnTo>
                    <a:pt x="319" y="274"/>
                  </a:lnTo>
                  <a:lnTo>
                    <a:pt x="284" y="286"/>
                  </a:lnTo>
                  <a:lnTo>
                    <a:pt x="268" y="310"/>
                  </a:lnTo>
                  <a:lnTo>
                    <a:pt x="229" y="317"/>
                  </a:lnTo>
                  <a:lnTo>
                    <a:pt x="213" y="325"/>
                  </a:lnTo>
                  <a:lnTo>
                    <a:pt x="177" y="325"/>
                  </a:lnTo>
                  <a:lnTo>
                    <a:pt x="155" y="349"/>
                  </a:lnTo>
                  <a:lnTo>
                    <a:pt x="88" y="368"/>
                  </a:lnTo>
                  <a:lnTo>
                    <a:pt x="59" y="388"/>
                  </a:lnTo>
                  <a:lnTo>
                    <a:pt x="42" y="403"/>
                  </a:lnTo>
                  <a:lnTo>
                    <a:pt x="72" y="450"/>
                  </a:lnTo>
                  <a:lnTo>
                    <a:pt x="51" y="466"/>
                  </a:lnTo>
                  <a:lnTo>
                    <a:pt x="25" y="462"/>
                  </a:lnTo>
                  <a:lnTo>
                    <a:pt x="0" y="415"/>
                  </a:lnTo>
                  <a:lnTo>
                    <a:pt x="4" y="380"/>
                  </a:lnTo>
                  <a:lnTo>
                    <a:pt x="4" y="364"/>
                  </a:lnTo>
                  <a:lnTo>
                    <a:pt x="25" y="332"/>
                  </a:lnTo>
                  <a:lnTo>
                    <a:pt x="51" y="329"/>
                  </a:lnTo>
                  <a:lnTo>
                    <a:pt x="51" y="313"/>
                  </a:lnTo>
                  <a:lnTo>
                    <a:pt x="75" y="302"/>
                  </a:lnTo>
                  <a:lnTo>
                    <a:pt x="80" y="270"/>
                  </a:lnTo>
                  <a:lnTo>
                    <a:pt x="125" y="239"/>
                  </a:lnTo>
                  <a:lnTo>
                    <a:pt x="122" y="192"/>
                  </a:lnTo>
                  <a:lnTo>
                    <a:pt x="159" y="149"/>
                  </a:lnTo>
                  <a:lnTo>
                    <a:pt x="159" y="134"/>
                  </a:lnTo>
                  <a:lnTo>
                    <a:pt x="168" y="117"/>
                  </a:lnTo>
                  <a:lnTo>
                    <a:pt x="159" y="78"/>
                  </a:lnTo>
                </a:path>
              </a:pathLst>
            </a:custGeom>
            <a:solidFill>
              <a:srgbClr val="FFC00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12" name="未知"/>
            <p:cNvSpPr>
              <a:spLocks/>
            </p:cNvSpPr>
            <p:nvPr/>
          </p:nvSpPr>
          <p:spPr bwMode="auto">
            <a:xfrm>
              <a:off x="4101850" y="5216566"/>
              <a:ext cx="908550" cy="626060"/>
            </a:xfrm>
            <a:custGeom>
              <a:avLst/>
              <a:gdLst>
                <a:gd name="T0" fmla="*/ 42865 w 617"/>
                <a:gd name="T1" fmla="*/ 254758 h 419"/>
                <a:gd name="T2" fmla="*/ 102570 w 617"/>
                <a:gd name="T3" fmla="*/ 223690 h 419"/>
                <a:gd name="T4" fmla="*/ 203609 w 617"/>
                <a:gd name="T5" fmla="*/ 250098 h 419"/>
                <a:gd name="T6" fmla="*/ 223511 w 617"/>
                <a:gd name="T7" fmla="*/ 208156 h 419"/>
                <a:gd name="T8" fmla="*/ 358229 w 617"/>
                <a:gd name="T9" fmla="*/ 158447 h 419"/>
                <a:gd name="T10" fmla="*/ 476108 w 617"/>
                <a:gd name="T11" fmla="*/ 128932 h 419"/>
                <a:gd name="T12" fmla="*/ 520504 w 617"/>
                <a:gd name="T13" fmla="*/ 139806 h 419"/>
                <a:gd name="T14" fmla="*/ 557246 w 617"/>
                <a:gd name="T15" fmla="*/ 116505 h 419"/>
                <a:gd name="T16" fmla="*/ 571024 w 617"/>
                <a:gd name="T17" fmla="*/ 91651 h 419"/>
                <a:gd name="T18" fmla="*/ 616951 w 617"/>
                <a:gd name="T19" fmla="*/ 55922 h 419"/>
                <a:gd name="T20" fmla="*/ 679717 w 617"/>
                <a:gd name="T21" fmla="*/ 24854 h 419"/>
                <a:gd name="T22" fmla="*/ 705742 w 617"/>
                <a:gd name="T23" fmla="*/ 55922 h 419"/>
                <a:gd name="T24" fmla="*/ 763916 w 617"/>
                <a:gd name="T25" fmla="*/ 12427 h 419"/>
                <a:gd name="T26" fmla="*/ 828214 w 617"/>
                <a:gd name="T27" fmla="*/ 12427 h 419"/>
                <a:gd name="T28" fmla="*/ 860363 w 617"/>
                <a:gd name="T29" fmla="*/ 60583 h 419"/>
                <a:gd name="T30" fmla="*/ 820560 w 617"/>
                <a:gd name="T31" fmla="*/ 146020 h 419"/>
                <a:gd name="T32" fmla="*/ 820560 w 617"/>
                <a:gd name="T33" fmla="*/ 181748 h 419"/>
                <a:gd name="T34" fmla="*/ 877203 w 617"/>
                <a:gd name="T35" fmla="*/ 212816 h 419"/>
                <a:gd name="T36" fmla="*/ 929253 w 617"/>
                <a:gd name="T37" fmla="*/ 194175 h 419"/>
                <a:gd name="T38" fmla="*/ 929253 w 617"/>
                <a:gd name="T39" fmla="*/ 279612 h 419"/>
                <a:gd name="T40" fmla="*/ 872610 w 617"/>
                <a:gd name="T41" fmla="*/ 371263 h 419"/>
                <a:gd name="T42" fmla="*/ 808312 w 617"/>
                <a:gd name="T43" fmla="*/ 492428 h 419"/>
                <a:gd name="T44" fmla="*/ 763916 w 617"/>
                <a:gd name="T45" fmla="*/ 557671 h 419"/>
                <a:gd name="T46" fmla="*/ 725644 w 617"/>
                <a:gd name="T47" fmla="*/ 588739 h 419"/>
                <a:gd name="T48" fmla="*/ 616951 w 617"/>
                <a:gd name="T49" fmla="*/ 649322 h 419"/>
                <a:gd name="T50" fmla="*/ 525097 w 617"/>
                <a:gd name="T51" fmla="*/ 602720 h 419"/>
                <a:gd name="T52" fmla="*/ 436305 w 617"/>
                <a:gd name="T53" fmla="*/ 644661 h 419"/>
                <a:gd name="T54" fmla="*/ 295463 w 617"/>
                <a:gd name="T55" fmla="*/ 594953 h 419"/>
                <a:gd name="T56" fmla="*/ 300055 w 617"/>
                <a:gd name="T57" fmla="*/ 504855 h 419"/>
                <a:gd name="T58" fmla="*/ 235758 w 617"/>
                <a:gd name="T59" fmla="*/ 486214 h 419"/>
                <a:gd name="T60" fmla="*/ 186769 w 617"/>
                <a:gd name="T61" fmla="*/ 486214 h 419"/>
                <a:gd name="T62" fmla="*/ 166868 w 617"/>
                <a:gd name="T63" fmla="*/ 413205 h 419"/>
                <a:gd name="T64" fmla="*/ 203609 w 617"/>
                <a:gd name="T65" fmla="*/ 406991 h 419"/>
                <a:gd name="T66" fmla="*/ 203609 w 617"/>
                <a:gd name="T67" fmla="*/ 346408 h 419"/>
                <a:gd name="T68" fmla="*/ 82668 w 617"/>
                <a:gd name="T69" fmla="*/ 298253 h 419"/>
                <a:gd name="T70" fmla="*/ 18371 w 617"/>
                <a:gd name="T71" fmla="*/ 298253 h 419"/>
                <a:gd name="T72" fmla="*/ 6124 w 617"/>
                <a:gd name="T73" fmla="*/ 250098 h 4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7" h="419">
                  <a:moveTo>
                    <a:pt x="4" y="161"/>
                  </a:moveTo>
                  <a:lnTo>
                    <a:pt x="28" y="164"/>
                  </a:lnTo>
                  <a:lnTo>
                    <a:pt x="59" y="137"/>
                  </a:lnTo>
                  <a:lnTo>
                    <a:pt x="67" y="144"/>
                  </a:lnTo>
                  <a:lnTo>
                    <a:pt x="122" y="168"/>
                  </a:lnTo>
                  <a:lnTo>
                    <a:pt x="133" y="161"/>
                  </a:lnTo>
                  <a:lnTo>
                    <a:pt x="133" y="144"/>
                  </a:lnTo>
                  <a:lnTo>
                    <a:pt x="146" y="134"/>
                  </a:lnTo>
                  <a:lnTo>
                    <a:pt x="222" y="86"/>
                  </a:lnTo>
                  <a:lnTo>
                    <a:pt x="234" y="102"/>
                  </a:lnTo>
                  <a:lnTo>
                    <a:pt x="280" y="117"/>
                  </a:lnTo>
                  <a:lnTo>
                    <a:pt x="311" y="83"/>
                  </a:lnTo>
                  <a:lnTo>
                    <a:pt x="319" y="90"/>
                  </a:lnTo>
                  <a:lnTo>
                    <a:pt x="340" y="90"/>
                  </a:lnTo>
                  <a:lnTo>
                    <a:pt x="340" y="83"/>
                  </a:lnTo>
                  <a:lnTo>
                    <a:pt x="364" y="75"/>
                  </a:lnTo>
                  <a:lnTo>
                    <a:pt x="364" y="66"/>
                  </a:lnTo>
                  <a:lnTo>
                    <a:pt x="373" y="59"/>
                  </a:lnTo>
                  <a:lnTo>
                    <a:pt x="377" y="59"/>
                  </a:lnTo>
                  <a:lnTo>
                    <a:pt x="403" y="36"/>
                  </a:lnTo>
                  <a:lnTo>
                    <a:pt x="423" y="43"/>
                  </a:lnTo>
                  <a:lnTo>
                    <a:pt x="444" y="16"/>
                  </a:lnTo>
                  <a:lnTo>
                    <a:pt x="453" y="36"/>
                  </a:lnTo>
                  <a:lnTo>
                    <a:pt x="461" y="36"/>
                  </a:lnTo>
                  <a:lnTo>
                    <a:pt x="490" y="8"/>
                  </a:lnTo>
                  <a:lnTo>
                    <a:pt x="499" y="8"/>
                  </a:lnTo>
                  <a:lnTo>
                    <a:pt x="516" y="0"/>
                  </a:lnTo>
                  <a:lnTo>
                    <a:pt x="541" y="8"/>
                  </a:lnTo>
                  <a:lnTo>
                    <a:pt x="541" y="36"/>
                  </a:lnTo>
                  <a:lnTo>
                    <a:pt x="562" y="39"/>
                  </a:lnTo>
                  <a:lnTo>
                    <a:pt x="553" y="66"/>
                  </a:lnTo>
                  <a:lnTo>
                    <a:pt x="536" y="94"/>
                  </a:lnTo>
                  <a:lnTo>
                    <a:pt x="528" y="117"/>
                  </a:lnTo>
                  <a:lnTo>
                    <a:pt x="536" y="117"/>
                  </a:lnTo>
                  <a:lnTo>
                    <a:pt x="557" y="98"/>
                  </a:lnTo>
                  <a:lnTo>
                    <a:pt x="573" y="137"/>
                  </a:lnTo>
                  <a:lnTo>
                    <a:pt x="591" y="125"/>
                  </a:lnTo>
                  <a:lnTo>
                    <a:pt x="607" y="125"/>
                  </a:lnTo>
                  <a:lnTo>
                    <a:pt x="616" y="164"/>
                  </a:lnTo>
                  <a:lnTo>
                    <a:pt x="607" y="180"/>
                  </a:lnTo>
                  <a:lnTo>
                    <a:pt x="607" y="195"/>
                  </a:lnTo>
                  <a:lnTo>
                    <a:pt x="570" y="239"/>
                  </a:lnTo>
                  <a:lnTo>
                    <a:pt x="573" y="286"/>
                  </a:lnTo>
                  <a:lnTo>
                    <a:pt x="528" y="317"/>
                  </a:lnTo>
                  <a:lnTo>
                    <a:pt x="524" y="349"/>
                  </a:lnTo>
                  <a:lnTo>
                    <a:pt x="499" y="359"/>
                  </a:lnTo>
                  <a:lnTo>
                    <a:pt x="499" y="376"/>
                  </a:lnTo>
                  <a:lnTo>
                    <a:pt x="474" y="379"/>
                  </a:lnTo>
                  <a:lnTo>
                    <a:pt x="453" y="410"/>
                  </a:lnTo>
                  <a:lnTo>
                    <a:pt x="403" y="418"/>
                  </a:lnTo>
                  <a:lnTo>
                    <a:pt x="373" y="398"/>
                  </a:lnTo>
                  <a:lnTo>
                    <a:pt x="343" y="388"/>
                  </a:lnTo>
                  <a:lnTo>
                    <a:pt x="314" y="415"/>
                  </a:lnTo>
                  <a:lnTo>
                    <a:pt x="285" y="415"/>
                  </a:lnTo>
                  <a:lnTo>
                    <a:pt x="259" y="418"/>
                  </a:lnTo>
                  <a:lnTo>
                    <a:pt x="193" y="383"/>
                  </a:lnTo>
                  <a:lnTo>
                    <a:pt x="180" y="356"/>
                  </a:lnTo>
                  <a:lnTo>
                    <a:pt x="196" y="325"/>
                  </a:lnTo>
                  <a:lnTo>
                    <a:pt x="180" y="313"/>
                  </a:lnTo>
                  <a:lnTo>
                    <a:pt x="154" y="313"/>
                  </a:lnTo>
                  <a:lnTo>
                    <a:pt x="151" y="305"/>
                  </a:lnTo>
                  <a:lnTo>
                    <a:pt x="122" y="313"/>
                  </a:lnTo>
                  <a:lnTo>
                    <a:pt x="96" y="293"/>
                  </a:lnTo>
                  <a:lnTo>
                    <a:pt x="109" y="266"/>
                  </a:lnTo>
                  <a:lnTo>
                    <a:pt x="125" y="266"/>
                  </a:lnTo>
                  <a:lnTo>
                    <a:pt x="133" y="262"/>
                  </a:lnTo>
                  <a:lnTo>
                    <a:pt x="143" y="235"/>
                  </a:lnTo>
                  <a:lnTo>
                    <a:pt x="133" y="223"/>
                  </a:lnTo>
                  <a:lnTo>
                    <a:pt x="62" y="212"/>
                  </a:lnTo>
                  <a:lnTo>
                    <a:pt x="54" y="192"/>
                  </a:lnTo>
                  <a:lnTo>
                    <a:pt x="33" y="192"/>
                  </a:lnTo>
                  <a:lnTo>
                    <a:pt x="12" y="192"/>
                  </a:lnTo>
                  <a:lnTo>
                    <a:pt x="0" y="173"/>
                  </a:lnTo>
                  <a:lnTo>
                    <a:pt x="4" y="161"/>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13" name="未知"/>
            <p:cNvSpPr>
              <a:spLocks/>
            </p:cNvSpPr>
            <p:nvPr/>
          </p:nvSpPr>
          <p:spPr bwMode="auto">
            <a:xfrm>
              <a:off x="3269647" y="4889792"/>
              <a:ext cx="1044452" cy="1020020"/>
            </a:xfrm>
            <a:custGeom>
              <a:avLst/>
              <a:gdLst>
                <a:gd name="T0" fmla="*/ 948207 w 710"/>
                <a:gd name="T1" fmla="*/ 167439 h 684"/>
                <a:gd name="T2" fmla="*/ 871739 w 710"/>
                <a:gd name="T3" fmla="*/ 181393 h 684"/>
                <a:gd name="T4" fmla="*/ 841151 w 710"/>
                <a:gd name="T5" fmla="*/ 133331 h 684"/>
                <a:gd name="T6" fmla="*/ 819740 w 710"/>
                <a:gd name="T7" fmla="*/ 96123 h 684"/>
                <a:gd name="T8" fmla="*/ 769271 w 710"/>
                <a:gd name="T9" fmla="*/ 96123 h 684"/>
                <a:gd name="T10" fmla="*/ 735625 w 710"/>
                <a:gd name="T11" fmla="*/ 137983 h 684"/>
                <a:gd name="T12" fmla="*/ 735625 w 710"/>
                <a:gd name="T13" fmla="*/ 186044 h 684"/>
                <a:gd name="T14" fmla="*/ 672921 w 710"/>
                <a:gd name="T15" fmla="*/ 367437 h 684"/>
                <a:gd name="T16" fmla="*/ 619393 w 710"/>
                <a:gd name="T17" fmla="*/ 379840 h 684"/>
                <a:gd name="T18" fmla="*/ 518455 w 710"/>
                <a:gd name="T19" fmla="*/ 404645 h 684"/>
                <a:gd name="T20" fmla="*/ 365519 w 710"/>
                <a:gd name="T21" fmla="*/ 181393 h 684"/>
                <a:gd name="T22" fmla="*/ 319638 w 710"/>
                <a:gd name="T23" fmla="*/ 151936 h 684"/>
                <a:gd name="T24" fmla="*/ 307403 w 710"/>
                <a:gd name="T25" fmla="*/ 96123 h 684"/>
                <a:gd name="T26" fmla="*/ 229405 w 710"/>
                <a:gd name="T27" fmla="*/ 133331 h 684"/>
                <a:gd name="T28" fmla="*/ 198818 w 710"/>
                <a:gd name="T29" fmla="*/ 0 h 684"/>
                <a:gd name="T30" fmla="*/ 146819 w 710"/>
                <a:gd name="T31" fmla="*/ 54263 h 684"/>
                <a:gd name="T32" fmla="*/ 139172 w 710"/>
                <a:gd name="T33" fmla="*/ 133331 h 684"/>
                <a:gd name="T34" fmla="*/ 107056 w 710"/>
                <a:gd name="T35" fmla="*/ 120929 h 684"/>
                <a:gd name="T36" fmla="*/ 107056 w 710"/>
                <a:gd name="T37" fmla="*/ 217051 h 684"/>
                <a:gd name="T38" fmla="*/ 146819 w 710"/>
                <a:gd name="T39" fmla="*/ 227904 h 684"/>
                <a:gd name="T40" fmla="*/ 146819 w 710"/>
                <a:gd name="T41" fmla="*/ 435653 h 684"/>
                <a:gd name="T42" fmla="*/ 24470 w 710"/>
                <a:gd name="T43" fmla="*/ 567434 h 684"/>
                <a:gd name="T44" fmla="*/ 0 w 710"/>
                <a:gd name="T45" fmla="*/ 604643 h 684"/>
                <a:gd name="T46" fmla="*/ 0 w 710"/>
                <a:gd name="T47" fmla="*/ 688362 h 684"/>
                <a:gd name="T48" fmla="*/ 70351 w 710"/>
                <a:gd name="T49" fmla="*/ 677510 h 684"/>
                <a:gd name="T50" fmla="*/ 139172 w 710"/>
                <a:gd name="T51" fmla="*/ 706967 h 684"/>
                <a:gd name="T52" fmla="*/ 166701 w 710"/>
                <a:gd name="T53" fmla="*/ 779834 h 684"/>
                <a:gd name="T54" fmla="*/ 223287 w 710"/>
                <a:gd name="T55" fmla="*/ 798438 h 684"/>
                <a:gd name="T56" fmla="*/ 215641 w 710"/>
                <a:gd name="T57" fmla="*/ 840298 h 684"/>
                <a:gd name="T58" fmla="*/ 198818 w 710"/>
                <a:gd name="T59" fmla="*/ 913165 h 684"/>
                <a:gd name="T60" fmla="*/ 241640 w 710"/>
                <a:gd name="T61" fmla="*/ 931770 h 684"/>
                <a:gd name="T62" fmla="*/ 287521 w 710"/>
                <a:gd name="T63" fmla="*/ 967428 h 684"/>
                <a:gd name="T64" fmla="*/ 371636 w 710"/>
                <a:gd name="T65" fmla="*/ 1015489 h 684"/>
                <a:gd name="T66" fmla="*/ 448104 w 710"/>
                <a:gd name="T67" fmla="*/ 992234 h 684"/>
                <a:gd name="T68" fmla="*/ 460339 w 710"/>
                <a:gd name="T69" fmla="*/ 1040295 h 684"/>
                <a:gd name="T70" fmla="*/ 504691 w 710"/>
                <a:gd name="T71" fmla="*/ 1052698 h 684"/>
                <a:gd name="T72" fmla="*/ 530690 w 710"/>
                <a:gd name="T73" fmla="*/ 1044946 h 684"/>
                <a:gd name="T74" fmla="*/ 512338 w 710"/>
                <a:gd name="T75" fmla="*/ 919367 h 684"/>
                <a:gd name="T76" fmla="*/ 576571 w 710"/>
                <a:gd name="T77" fmla="*/ 894561 h 684"/>
                <a:gd name="T78" fmla="*/ 619393 w 710"/>
                <a:gd name="T79" fmla="*/ 858902 h 684"/>
                <a:gd name="T80" fmla="*/ 723390 w 710"/>
                <a:gd name="T81" fmla="*/ 858902 h 684"/>
                <a:gd name="T82" fmla="*/ 769271 w 710"/>
                <a:gd name="T83" fmla="*/ 852701 h 684"/>
                <a:gd name="T84" fmla="*/ 807505 w 710"/>
                <a:gd name="T85" fmla="*/ 882158 h 684"/>
                <a:gd name="T86" fmla="*/ 845740 w 710"/>
                <a:gd name="T87" fmla="*/ 840298 h 684"/>
                <a:gd name="T88" fmla="*/ 891620 w 710"/>
                <a:gd name="T89" fmla="*/ 846500 h 684"/>
                <a:gd name="T90" fmla="*/ 955854 w 710"/>
                <a:gd name="T91" fmla="*/ 779834 h 684"/>
                <a:gd name="T92" fmla="*/ 1012440 w 710"/>
                <a:gd name="T93" fmla="*/ 792237 h 684"/>
                <a:gd name="T94" fmla="*/ 1056792 w 710"/>
                <a:gd name="T95" fmla="*/ 750377 h 684"/>
                <a:gd name="T96" fmla="*/ 1084321 w 710"/>
                <a:gd name="T97" fmla="*/ 700765 h 684"/>
                <a:gd name="T98" fmla="*/ 960442 w 710"/>
                <a:gd name="T99" fmla="*/ 665107 h 684"/>
                <a:gd name="T100" fmla="*/ 916090 w 710"/>
                <a:gd name="T101" fmla="*/ 635650 h 684"/>
                <a:gd name="T102" fmla="*/ 865621 w 710"/>
                <a:gd name="T103" fmla="*/ 604643 h 684"/>
                <a:gd name="T104" fmla="*/ 883974 w 710"/>
                <a:gd name="T105" fmla="*/ 519372 h 684"/>
                <a:gd name="T106" fmla="*/ 871739 w 710"/>
                <a:gd name="T107" fmla="*/ 356584 h 684"/>
                <a:gd name="T108" fmla="*/ 781506 w 710"/>
                <a:gd name="T109" fmla="*/ 362786 h 684"/>
                <a:gd name="T110" fmla="*/ 769271 w 710"/>
                <a:gd name="T111" fmla="*/ 306972 h 684"/>
                <a:gd name="T112" fmla="*/ 787624 w 710"/>
                <a:gd name="T113" fmla="*/ 246508 h 684"/>
                <a:gd name="T114" fmla="*/ 841151 w 710"/>
                <a:gd name="T115" fmla="*/ 241857 h 684"/>
                <a:gd name="T116" fmla="*/ 935972 w 710"/>
                <a:gd name="T117" fmla="*/ 241857 h 6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10" h="684">
                  <a:moveTo>
                    <a:pt x="625" y="125"/>
                  </a:moveTo>
                  <a:lnTo>
                    <a:pt x="620" y="108"/>
                  </a:lnTo>
                  <a:lnTo>
                    <a:pt x="599" y="101"/>
                  </a:lnTo>
                  <a:lnTo>
                    <a:pt x="570" y="117"/>
                  </a:lnTo>
                  <a:lnTo>
                    <a:pt x="550" y="108"/>
                  </a:lnTo>
                  <a:lnTo>
                    <a:pt x="550" y="86"/>
                  </a:lnTo>
                  <a:lnTo>
                    <a:pt x="536" y="74"/>
                  </a:lnTo>
                  <a:lnTo>
                    <a:pt x="536" y="62"/>
                  </a:lnTo>
                  <a:lnTo>
                    <a:pt x="511" y="54"/>
                  </a:lnTo>
                  <a:lnTo>
                    <a:pt x="503" y="62"/>
                  </a:lnTo>
                  <a:lnTo>
                    <a:pt x="507" y="81"/>
                  </a:lnTo>
                  <a:lnTo>
                    <a:pt x="481" y="89"/>
                  </a:lnTo>
                  <a:lnTo>
                    <a:pt x="478" y="105"/>
                  </a:lnTo>
                  <a:lnTo>
                    <a:pt x="481" y="120"/>
                  </a:lnTo>
                  <a:lnTo>
                    <a:pt x="432" y="176"/>
                  </a:lnTo>
                  <a:lnTo>
                    <a:pt x="440" y="237"/>
                  </a:lnTo>
                  <a:lnTo>
                    <a:pt x="419" y="257"/>
                  </a:lnTo>
                  <a:lnTo>
                    <a:pt x="405" y="245"/>
                  </a:lnTo>
                  <a:lnTo>
                    <a:pt x="356" y="273"/>
                  </a:lnTo>
                  <a:lnTo>
                    <a:pt x="339" y="261"/>
                  </a:lnTo>
                  <a:lnTo>
                    <a:pt x="267" y="137"/>
                  </a:lnTo>
                  <a:lnTo>
                    <a:pt x="239" y="117"/>
                  </a:lnTo>
                  <a:lnTo>
                    <a:pt x="217" y="113"/>
                  </a:lnTo>
                  <a:lnTo>
                    <a:pt x="209" y="98"/>
                  </a:lnTo>
                  <a:lnTo>
                    <a:pt x="221" y="78"/>
                  </a:lnTo>
                  <a:lnTo>
                    <a:pt x="201" y="62"/>
                  </a:lnTo>
                  <a:lnTo>
                    <a:pt x="176" y="81"/>
                  </a:lnTo>
                  <a:lnTo>
                    <a:pt x="150" y="86"/>
                  </a:lnTo>
                  <a:lnTo>
                    <a:pt x="133" y="15"/>
                  </a:lnTo>
                  <a:lnTo>
                    <a:pt x="130" y="0"/>
                  </a:lnTo>
                  <a:lnTo>
                    <a:pt x="109" y="27"/>
                  </a:lnTo>
                  <a:lnTo>
                    <a:pt x="96" y="35"/>
                  </a:lnTo>
                  <a:lnTo>
                    <a:pt x="100" y="78"/>
                  </a:lnTo>
                  <a:lnTo>
                    <a:pt x="91" y="86"/>
                  </a:lnTo>
                  <a:lnTo>
                    <a:pt x="78" y="86"/>
                  </a:lnTo>
                  <a:lnTo>
                    <a:pt x="70" y="78"/>
                  </a:lnTo>
                  <a:lnTo>
                    <a:pt x="58" y="89"/>
                  </a:lnTo>
                  <a:lnTo>
                    <a:pt x="70" y="140"/>
                  </a:lnTo>
                  <a:lnTo>
                    <a:pt x="83" y="140"/>
                  </a:lnTo>
                  <a:lnTo>
                    <a:pt x="96" y="147"/>
                  </a:lnTo>
                  <a:lnTo>
                    <a:pt x="100" y="176"/>
                  </a:lnTo>
                  <a:lnTo>
                    <a:pt x="96" y="281"/>
                  </a:lnTo>
                  <a:lnTo>
                    <a:pt x="20" y="343"/>
                  </a:lnTo>
                  <a:lnTo>
                    <a:pt x="16" y="366"/>
                  </a:lnTo>
                  <a:lnTo>
                    <a:pt x="0" y="378"/>
                  </a:lnTo>
                  <a:lnTo>
                    <a:pt x="0" y="390"/>
                  </a:lnTo>
                  <a:lnTo>
                    <a:pt x="12" y="421"/>
                  </a:lnTo>
                  <a:lnTo>
                    <a:pt x="0" y="444"/>
                  </a:lnTo>
                  <a:lnTo>
                    <a:pt x="8" y="449"/>
                  </a:lnTo>
                  <a:lnTo>
                    <a:pt x="46" y="437"/>
                  </a:lnTo>
                  <a:lnTo>
                    <a:pt x="100" y="437"/>
                  </a:lnTo>
                  <a:lnTo>
                    <a:pt x="91" y="456"/>
                  </a:lnTo>
                  <a:lnTo>
                    <a:pt x="105" y="476"/>
                  </a:lnTo>
                  <a:lnTo>
                    <a:pt x="109" y="503"/>
                  </a:lnTo>
                  <a:lnTo>
                    <a:pt x="113" y="511"/>
                  </a:lnTo>
                  <a:lnTo>
                    <a:pt x="146" y="515"/>
                  </a:lnTo>
                  <a:lnTo>
                    <a:pt x="158" y="523"/>
                  </a:lnTo>
                  <a:lnTo>
                    <a:pt x="141" y="542"/>
                  </a:lnTo>
                  <a:lnTo>
                    <a:pt x="141" y="566"/>
                  </a:lnTo>
                  <a:lnTo>
                    <a:pt x="130" y="589"/>
                  </a:lnTo>
                  <a:lnTo>
                    <a:pt x="138" y="601"/>
                  </a:lnTo>
                  <a:lnTo>
                    <a:pt x="158" y="601"/>
                  </a:lnTo>
                  <a:lnTo>
                    <a:pt x="193" y="613"/>
                  </a:lnTo>
                  <a:lnTo>
                    <a:pt x="188" y="624"/>
                  </a:lnTo>
                  <a:lnTo>
                    <a:pt x="209" y="655"/>
                  </a:lnTo>
                  <a:lnTo>
                    <a:pt x="243" y="655"/>
                  </a:lnTo>
                  <a:lnTo>
                    <a:pt x="280" y="635"/>
                  </a:lnTo>
                  <a:lnTo>
                    <a:pt x="293" y="640"/>
                  </a:lnTo>
                  <a:lnTo>
                    <a:pt x="293" y="655"/>
                  </a:lnTo>
                  <a:lnTo>
                    <a:pt x="301" y="671"/>
                  </a:lnTo>
                  <a:lnTo>
                    <a:pt x="309" y="683"/>
                  </a:lnTo>
                  <a:lnTo>
                    <a:pt x="330" y="679"/>
                  </a:lnTo>
                  <a:lnTo>
                    <a:pt x="339" y="683"/>
                  </a:lnTo>
                  <a:lnTo>
                    <a:pt x="347" y="674"/>
                  </a:lnTo>
                  <a:lnTo>
                    <a:pt x="347" y="647"/>
                  </a:lnTo>
                  <a:lnTo>
                    <a:pt x="335" y="593"/>
                  </a:lnTo>
                  <a:lnTo>
                    <a:pt x="343" y="577"/>
                  </a:lnTo>
                  <a:lnTo>
                    <a:pt x="377" y="577"/>
                  </a:lnTo>
                  <a:lnTo>
                    <a:pt x="385" y="577"/>
                  </a:lnTo>
                  <a:lnTo>
                    <a:pt x="405" y="554"/>
                  </a:lnTo>
                  <a:lnTo>
                    <a:pt x="452" y="569"/>
                  </a:lnTo>
                  <a:lnTo>
                    <a:pt x="473" y="554"/>
                  </a:lnTo>
                  <a:lnTo>
                    <a:pt x="481" y="562"/>
                  </a:lnTo>
                  <a:lnTo>
                    <a:pt x="503" y="550"/>
                  </a:lnTo>
                  <a:lnTo>
                    <a:pt x="523" y="569"/>
                  </a:lnTo>
                  <a:lnTo>
                    <a:pt x="528" y="569"/>
                  </a:lnTo>
                  <a:lnTo>
                    <a:pt x="536" y="557"/>
                  </a:lnTo>
                  <a:lnTo>
                    <a:pt x="553" y="542"/>
                  </a:lnTo>
                  <a:lnTo>
                    <a:pt x="562" y="550"/>
                  </a:lnTo>
                  <a:lnTo>
                    <a:pt x="583" y="546"/>
                  </a:lnTo>
                  <a:lnTo>
                    <a:pt x="603" y="530"/>
                  </a:lnTo>
                  <a:lnTo>
                    <a:pt x="625" y="503"/>
                  </a:lnTo>
                  <a:lnTo>
                    <a:pt x="649" y="499"/>
                  </a:lnTo>
                  <a:lnTo>
                    <a:pt x="662" y="511"/>
                  </a:lnTo>
                  <a:lnTo>
                    <a:pt x="674" y="484"/>
                  </a:lnTo>
                  <a:lnTo>
                    <a:pt x="691" y="484"/>
                  </a:lnTo>
                  <a:lnTo>
                    <a:pt x="699" y="479"/>
                  </a:lnTo>
                  <a:lnTo>
                    <a:pt x="709" y="452"/>
                  </a:lnTo>
                  <a:lnTo>
                    <a:pt x="699" y="440"/>
                  </a:lnTo>
                  <a:lnTo>
                    <a:pt x="628" y="429"/>
                  </a:lnTo>
                  <a:lnTo>
                    <a:pt x="620" y="410"/>
                  </a:lnTo>
                  <a:lnTo>
                    <a:pt x="599" y="410"/>
                  </a:lnTo>
                  <a:lnTo>
                    <a:pt x="578" y="410"/>
                  </a:lnTo>
                  <a:lnTo>
                    <a:pt x="566" y="390"/>
                  </a:lnTo>
                  <a:lnTo>
                    <a:pt x="570" y="378"/>
                  </a:lnTo>
                  <a:lnTo>
                    <a:pt x="578" y="335"/>
                  </a:lnTo>
                  <a:lnTo>
                    <a:pt x="550" y="308"/>
                  </a:lnTo>
                  <a:lnTo>
                    <a:pt x="570" y="230"/>
                  </a:lnTo>
                  <a:lnTo>
                    <a:pt x="558" y="218"/>
                  </a:lnTo>
                  <a:lnTo>
                    <a:pt x="511" y="234"/>
                  </a:lnTo>
                  <a:lnTo>
                    <a:pt x="503" y="215"/>
                  </a:lnTo>
                  <a:lnTo>
                    <a:pt x="503" y="198"/>
                  </a:lnTo>
                  <a:lnTo>
                    <a:pt x="490" y="186"/>
                  </a:lnTo>
                  <a:lnTo>
                    <a:pt x="515" y="159"/>
                  </a:lnTo>
                  <a:lnTo>
                    <a:pt x="536" y="167"/>
                  </a:lnTo>
                  <a:lnTo>
                    <a:pt x="550" y="156"/>
                  </a:lnTo>
                  <a:lnTo>
                    <a:pt x="591" y="164"/>
                  </a:lnTo>
                  <a:lnTo>
                    <a:pt x="612" y="156"/>
                  </a:lnTo>
                  <a:lnTo>
                    <a:pt x="625" y="125"/>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14" name="未知"/>
            <p:cNvSpPr>
              <a:spLocks/>
            </p:cNvSpPr>
            <p:nvPr/>
          </p:nvSpPr>
          <p:spPr bwMode="auto">
            <a:xfrm>
              <a:off x="5451696" y="4879103"/>
              <a:ext cx="493212" cy="589413"/>
            </a:xfrm>
            <a:custGeom>
              <a:avLst/>
              <a:gdLst>
                <a:gd name="T0" fmla="*/ 0 w 336"/>
                <a:gd name="T1" fmla="*/ 467318 h 396"/>
                <a:gd name="T2" fmla="*/ 12209 w 336"/>
                <a:gd name="T3" fmla="*/ 362094 h 396"/>
                <a:gd name="T4" fmla="*/ 30522 w 336"/>
                <a:gd name="T5" fmla="*/ 332693 h 396"/>
                <a:gd name="T6" fmla="*/ 42730 w 336"/>
                <a:gd name="T7" fmla="*/ 309482 h 396"/>
                <a:gd name="T8" fmla="*/ 64095 w 336"/>
                <a:gd name="T9" fmla="*/ 259965 h 396"/>
                <a:gd name="T10" fmla="*/ 51887 w 336"/>
                <a:gd name="T11" fmla="*/ 249133 h 396"/>
                <a:gd name="T12" fmla="*/ 57991 w 336"/>
                <a:gd name="T13" fmla="*/ 205806 h 396"/>
                <a:gd name="T14" fmla="*/ 106825 w 336"/>
                <a:gd name="T15" fmla="*/ 151646 h 396"/>
                <a:gd name="T16" fmla="*/ 102247 w 336"/>
                <a:gd name="T17" fmla="*/ 116056 h 396"/>
                <a:gd name="T18" fmla="*/ 138873 w 336"/>
                <a:gd name="T19" fmla="*/ 60349 h 396"/>
                <a:gd name="T20" fmla="*/ 172447 w 336"/>
                <a:gd name="T21" fmla="*/ 66539 h 396"/>
                <a:gd name="T22" fmla="*/ 235016 w 336"/>
                <a:gd name="T23" fmla="*/ 24759 h 396"/>
                <a:gd name="T24" fmla="*/ 248751 w 336"/>
                <a:gd name="T25" fmla="*/ 0 h 396"/>
                <a:gd name="T26" fmla="*/ 294533 w 336"/>
                <a:gd name="T27" fmla="*/ 6190 h 396"/>
                <a:gd name="T28" fmla="*/ 312846 w 336"/>
                <a:gd name="T29" fmla="*/ 55707 h 396"/>
                <a:gd name="T30" fmla="*/ 331159 w 336"/>
                <a:gd name="T31" fmla="*/ 91297 h 396"/>
                <a:gd name="T32" fmla="*/ 378467 w 336"/>
                <a:gd name="T33" fmla="*/ 91297 h 396"/>
                <a:gd name="T34" fmla="*/ 402884 w 336"/>
                <a:gd name="T35" fmla="*/ 60349 h 396"/>
                <a:gd name="T36" fmla="*/ 441036 w 336"/>
                <a:gd name="T37" fmla="*/ 97487 h 396"/>
                <a:gd name="T38" fmla="*/ 511236 w 336"/>
                <a:gd name="T39" fmla="*/ 74276 h 396"/>
                <a:gd name="T40" fmla="*/ 466980 w 336"/>
                <a:gd name="T41" fmla="*/ 176405 h 396"/>
                <a:gd name="T42" fmla="*/ 441036 w 336"/>
                <a:gd name="T43" fmla="*/ 164026 h 396"/>
                <a:gd name="T44" fmla="*/ 421197 w 336"/>
                <a:gd name="T45" fmla="*/ 170215 h 396"/>
                <a:gd name="T46" fmla="*/ 421197 w 336"/>
                <a:gd name="T47" fmla="*/ 181047 h 396"/>
                <a:gd name="T48" fmla="*/ 445615 w 336"/>
                <a:gd name="T49" fmla="*/ 205806 h 396"/>
                <a:gd name="T50" fmla="*/ 441036 w 336"/>
                <a:gd name="T51" fmla="*/ 297103 h 396"/>
                <a:gd name="T52" fmla="*/ 445615 w 336"/>
                <a:gd name="T53" fmla="*/ 328051 h 396"/>
                <a:gd name="T54" fmla="*/ 441036 w 336"/>
                <a:gd name="T55" fmla="*/ 332693 h 396"/>
                <a:gd name="T56" fmla="*/ 408989 w 336"/>
                <a:gd name="T57" fmla="*/ 328051 h 396"/>
                <a:gd name="T58" fmla="*/ 390676 w 336"/>
                <a:gd name="T59" fmla="*/ 346620 h 396"/>
                <a:gd name="T60" fmla="*/ 402884 w 336"/>
                <a:gd name="T61" fmla="*/ 369831 h 396"/>
                <a:gd name="T62" fmla="*/ 370837 w 336"/>
                <a:gd name="T63" fmla="*/ 399232 h 396"/>
                <a:gd name="T64" fmla="*/ 378467 w 336"/>
                <a:gd name="T65" fmla="*/ 411611 h 396"/>
                <a:gd name="T66" fmla="*/ 344893 w 336"/>
                <a:gd name="T67" fmla="*/ 430180 h 396"/>
                <a:gd name="T68" fmla="*/ 349472 w 336"/>
                <a:gd name="T69" fmla="*/ 453392 h 396"/>
                <a:gd name="T70" fmla="*/ 337263 w 336"/>
                <a:gd name="T71" fmla="*/ 467318 h 396"/>
                <a:gd name="T72" fmla="*/ 294533 w 336"/>
                <a:gd name="T73" fmla="*/ 467318 h 396"/>
                <a:gd name="T74" fmla="*/ 268590 w 336"/>
                <a:gd name="T75" fmla="*/ 484340 h 396"/>
                <a:gd name="T76" fmla="*/ 262485 w 336"/>
                <a:gd name="T77" fmla="*/ 490529 h 396"/>
                <a:gd name="T78" fmla="*/ 286903 w 336"/>
                <a:gd name="T79" fmla="*/ 509098 h 396"/>
                <a:gd name="T80" fmla="*/ 262485 w 336"/>
                <a:gd name="T81" fmla="*/ 544689 h 396"/>
                <a:gd name="T82" fmla="*/ 228912 w 336"/>
                <a:gd name="T83" fmla="*/ 580279 h 396"/>
                <a:gd name="T84" fmla="*/ 216703 w 336"/>
                <a:gd name="T85" fmla="*/ 574090 h 396"/>
                <a:gd name="T86" fmla="*/ 186181 w 336"/>
                <a:gd name="T87" fmla="*/ 611228 h 396"/>
                <a:gd name="T88" fmla="*/ 146503 w 336"/>
                <a:gd name="T89" fmla="*/ 532310 h 396"/>
                <a:gd name="T90" fmla="*/ 114456 w 336"/>
                <a:gd name="T91" fmla="*/ 490529 h 396"/>
                <a:gd name="T92" fmla="*/ 90039 w 336"/>
                <a:gd name="T93" fmla="*/ 496719 h 396"/>
                <a:gd name="T94" fmla="*/ 76304 w 336"/>
                <a:gd name="T95" fmla="*/ 484340 h 396"/>
                <a:gd name="T96" fmla="*/ 0 w 336"/>
                <a:gd name="T97" fmla="*/ 467318 h 3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6" h="396">
                  <a:moveTo>
                    <a:pt x="0" y="302"/>
                  </a:moveTo>
                  <a:lnTo>
                    <a:pt x="8" y="234"/>
                  </a:lnTo>
                  <a:lnTo>
                    <a:pt x="20" y="215"/>
                  </a:lnTo>
                  <a:lnTo>
                    <a:pt x="28" y="200"/>
                  </a:lnTo>
                  <a:lnTo>
                    <a:pt x="42" y="168"/>
                  </a:lnTo>
                  <a:lnTo>
                    <a:pt x="34" y="161"/>
                  </a:lnTo>
                  <a:lnTo>
                    <a:pt x="38" y="133"/>
                  </a:lnTo>
                  <a:lnTo>
                    <a:pt x="70" y="98"/>
                  </a:lnTo>
                  <a:lnTo>
                    <a:pt x="67" y="75"/>
                  </a:lnTo>
                  <a:lnTo>
                    <a:pt x="91" y="39"/>
                  </a:lnTo>
                  <a:lnTo>
                    <a:pt x="113" y="43"/>
                  </a:lnTo>
                  <a:lnTo>
                    <a:pt x="154" y="16"/>
                  </a:lnTo>
                  <a:lnTo>
                    <a:pt x="163" y="0"/>
                  </a:lnTo>
                  <a:lnTo>
                    <a:pt x="193" y="4"/>
                  </a:lnTo>
                  <a:lnTo>
                    <a:pt x="205" y="36"/>
                  </a:lnTo>
                  <a:lnTo>
                    <a:pt x="217" y="59"/>
                  </a:lnTo>
                  <a:lnTo>
                    <a:pt x="248" y="59"/>
                  </a:lnTo>
                  <a:lnTo>
                    <a:pt x="264" y="39"/>
                  </a:lnTo>
                  <a:lnTo>
                    <a:pt x="289" y="63"/>
                  </a:lnTo>
                  <a:lnTo>
                    <a:pt x="335" y="48"/>
                  </a:lnTo>
                  <a:lnTo>
                    <a:pt x="306" y="114"/>
                  </a:lnTo>
                  <a:lnTo>
                    <a:pt x="289" y="106"/>
                  </a:lnTo>
                  <a:lnTo>
                    <a:pt x="276" y="110"/>
                  </a:lnTo>
                  <a:lnTo>
                    <a:pt x="276" y="117"/>
                  </a:lnTo>
                  <a:lnTo>
                    <a:pt x="292" y="133"/>
                  </a:lnTo>
                  <a:lnTo>
                    <a:pt x="289" y="192"/>
                  </a:lnTo>
                  <a:lnTo>
                    <a:pt x="292" y="212"/>
                  </a:lnTo>
                  <a:lnTo>
                    <a:pt x="289" y="215"/>
                  </a:lnTo>
                  <a:lnTo>
                    <a:pt x="268" y="212"/>
                  </a:lnTo>
                  <a:lnTo>
                    <a:pt x="256" y="224"/>
                  </a:lnTo>
                  <a:lnTo>
                    <a:pt x="264" y="239"/>
                  </a:lnTo>
                  <a:lnTo>
                    <a:pt x="243" y="258"/>
                  </a:lnTo>
                  <a:lnTo>
                    <a:pt x="248" y="266"/>
                  </a:lnTo>
                  <a:lnTo>
                    <a:pt x="226" y="278"/>
                  </a:lnTo>
                  <a:lnTo>
                    <a:pt x="229" y="293"/>
                  </a:lnTo>
                  <a:lnTo>
                    <a:pt x="221" y="302"/>
                  </a:lnTo>
                  <a:lnTo>
                    <a:pt x="193" y="302"/>
                  </a:lnTo>
                  <a:lnTo>
                    <a:pt x="176" y="313"/>
                  </a:lnTo>
                  <a:lnTo>
                    <a:pt x="172" y="317"/>
                  </a:lnTo>
                  <a:lnTo>
                    <a:pt x="188" y="329"/>
                  </a:lnTo>
                  <a:lnTo>
                    <a:pt x="172" y="352"/>
                  </a:lnTo>
                  <a:lnTo>
                    <a:pt x="150" y="375"/>
                  </a:lnTo>
                  <a:lnTo>
                    <a:pt x="142" y="371"/>
                  </a:lnTo>
                  <a:lnTo>
                    <a:pt x="122" y="395"/>
                  </a:lnTo>
                  <a:lnTo>
                    <a:pt x="96" y="344"/>
                  </a:lnTo>
                  <a:lnTo>
                    <a:pt x="75" y="317"/>
                  </a:lnTo>
                  <a:lnTo>
                    <a:pt x="59" y="321"/>
                  </a:lnTo>
                  <a:lnTo>
                    <a:pt x="50" y="313"/>
                  </a:lnTo>
                  <a:lnTo>
                    <a:pt x="0" y="302"/>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15" name="未知"/>
            <p:cNvSpPr>
              <a:spLocks/>
            </p:cNvSpPr>
            <p:nvPr/>
          </p:nvSpPr>
          <p:spPr bwMode="auto">
            <a:xfrm>
              <a:off x="5451696" y="4879103"/>
              <a:ext cx="493212" cy="589413"/>
            </a:xfrm>
            <a:custGeom>
              <a:avLst/>
              <a:gdLst>
                <a:gd name="T0" fmla="*/ 0 w 336"/>
                <a:gd name="T1" fmla="*/ 467318 h 396"/>
                <a:gd name="T2" fmla="*/ 12209 w 336"/>
                <a:gd name="T3" fmla="*/ 362094 h 396"/>
                <a:gd name="T4" fmla="*/ 30522 w 336"/>
                <a:gd name="T5" fmla="*/ 332693 h 396"/>
                <a:gd name="T6" fmla="*/ 42730 w 336"/>
                <a:gd name="T7" fmla="*/ 309482 h 396"/>
                <a:gd name="T8" fmla="*/ 64095 w 336"/>
                <a:gd name="T9" fmla="*/ 259965 h 396"/>
                <a:gd name="T10" fmla="*/ 51887 w 336"/>
                <a:gd name="T11" fmla="*/ 249133 h 396"/>
                <a:gd name="T12" fmla="*/ 57991 w 336"/>
                <a:gd name="T13" fmla="*/ 205806 h 396"/>
                <a:gd name="T14" fmla="*/ 106825 w 336"/>
                <a:gd name="T15" fmla="*/ 151646 h 396"/>
                <a:gd name="T16" fmla="*/ 102247 w 336"/>
                <a:gd name="T17" fmla="*/ 116056 h 396"/>
                <a:gd name="T18" fmla="*/ 138873 w 336"/>
                <a:gd name="T19" fmla="*/ 60349 h 396"/>
                <a:gd name="T20" fmla="*/ 172447 w 336"/>
                <a:gd name="T21" fmla="*/ 66539 h 396"/>
                <a:gd name="T22" fmla="*/ 235016 w 336"/>
                <a:gd name="T23" fmla="*/ 24759 h 396"/>
                <a:gd name="T24" fmla="*/ 248751 w 336"/>
                <a:gd name="T25" fmla="*/ 0 h 396"/>
                <a:gd name="T26" fmla="*/ 294533 w 336"/>
                <a:gd name="T27" fmla="*/ 6190 h 396"/>
                <a:gd name="T28" fmla="*/ 312846 w 336"/>
                <a:gd name="T29" fmla="*/ 55707 h 396"/>
                <a:gd name="T30" fmla="*/ 331159 w 336"/>
                <a:gd name="T31" fmla="*/ 91297 h 396"/>
                <a:gd name="T32" fmla="*/ 378467 w 336"/>
                <a:gd name="T33" fmla="*/ 91297 h 396"/>
                <a:gd name="T34" fmla="*/ 402884 w 336"/>
                <a:gd name="T35" fmla="*/ 60349 h 396"/>
                <a:gd name="T36" fmla="*/ 441036 w 336"/>
                <a:gd name="T37" fmla="*/ 97487 h 396"/>
                <a:gd name="T38" fmla="*/ 511236 w 336"/>
                <a:gd name="T39" fmla="*/ 74276 h 396"/>
                <a:gd name="T40" fmla="*/ 466980 w 336"/>
                <a:gd name="T41" fmla="*/ 176405 h 396"/>
                <a:gd name="T42" fmla="*/ 441036 w 336"/>
                <a:gd name="T43" fmla="*/ 164026 h 396"/>
                <a:gd name="T44" fmla="*/ 421197 w 336"/>
                <a:gd name="T45" fmla="*/ 170215 h 396"/>
                <a:gd name="T46" fmla="*/ 421197 w 336"/>
                <a:gd name="T47" fmla="*/ 181047 h 396"/>
                <a:gd name="T48" fmla="*/ 445615 w 336"/>
                <a:gd name="T49" fmla="*/ 205806 h 396"/>
                <a:gd name="T50" fmla="*/ 441036 w 336"/>
                <a:gd name="T51" fmla="*/ 297103 h 396"/>
                <a:gd name="T52" fmla="*/ 445615 w 336"/>
                <a:gd name="T53" fmla="*/ 328051 h 396"/>
                <a:gd name="T54" fmla="*/ 441036 w 336"/>
                <a:gd name="T55" fmla="*/ 332693 h 396"/>
                <a:gd name="T56" fmla="*/ 408989 w 336"/>
                <a:gd name="T57" fmla="*/ 328051 h 396"/>
                <a:gd name="T58" fmla="*/ 390676 w 336"/>
                <a:gd name="T59" fmla="*/ 346620 h 396"/>
                <a:gd name="T60" fmla="*/ 402884 w 336"/>
                <a:gd name="T61" fmla="*/ 369831 h 396"/>
                <a:gd name="T62" fmla="*/ 370837 w 336"/>
                <a:gd name="T63" fmla="*/ 399232 h 396"/>
                <a:gd name="T64" fmla="*/ 378467 w 336"/>
                <a:gd name="T65" fmla="*/ 411611 h 396"/>
                <a:gd name="T66" fmla="*/ 344893 w 336"/>
                <a:gd name="T67" fmla="*/ 430180 h 396"/>
                <a:gd name="T68" fmla="*/ 349472 w 336"/>
                <a:gd name="T69" fmla="*/ 453392 h 396"/>
                <a:gd name="T70" fmla="*/ 337263 w 336"/>
                <a:gd name="T71" fmla="*/ 467318 h 396"/>
                <a:gd name="T72" fmla="*/ 294533 w 336"/>
                <a:gd name="T73" fmla="*/ 467318 h 396"/>
                <a:gd name="T74" fmla="*/ 268590 w 336"/>
                <a:gd name="T75" fmla="*/ 484340 h 396"/>
                <a:gd name="T76" fmla="*/ 262485 w 336"/>
                <a:gd name="T77" fmla="*/ 490529 h 396"/>
                <a:gd name="T78" fmla="*/ 286903 w 336"/>
                <a:gd name="T79" fmla="*/ 509098 h 396"/>
                <a:gd name="T80" fmla="*/ 262485 w 336"/>
                <a:gd name="T81" fmla="*/ 544689 h 396"/>
                <a:gd name="T82" fmla="*/ 228912 w 336"/>
                <a:gd name="T83" fmla="*/ 580279 h 396"/>
                <a:gd name="T84" fmla="*/ 216703 w 336"/>
                <a:gd name="T85" fmla="*/ 574090 h 396"/>
                <a:gd name="T86" fmla="*/ 186181 w 336"/>
                <a:gd name="T87" fmla="*/ 611228 h 396"/>
                <a:gd name="T88" fmla="*/ 146503 w 336"/>
                <a:gd name="T89" fmla="*/ 532310 h 396"/>
                <a:gd name="T90" fmla="*/ 114456 w 336"/>
                <a:gd name="T91" fmla="*/ 490529 h 396"/>
                <a:gd name="T92" fmla="*/ 90039 w 336"/>
                <a:gd name="T93" fmla="*/ 496719 h 396"/>
                <a:gd name="T94" fmla="*/ 76304 w 336"/>
                <a:gd name="T95" fmla="*/ 484340 h 396"/>
                <a:gd name="T96" fmla="*/ 0 w 336"/>
                <a:gd name="T97" fmla="*/ 467318 h 3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6" h="396">
                  <a:moveTo>
                    <a:pt x="0" y="302"/>
                  </a:moveTo>
                  <a:lnTo>
                    <a:pt x="8" y="234"/>
                  </a:lnTo>
                  <a:lnTo>
                    <a:pt x="20" y="215"/>
                  </a:lnTo>
                  <a:lnTo>
                    <a:pt x="28" y="200"/>
                  </a:lnTo>
                  <a:lnTo>
                    <a:pt x="42" y="168"/>
                  </a:lnTo>
                  <a:lnTo>
                    <a:pt x="34" y="161"/>
                  </a:lnTo>
                  <a:lnTo>
                    <a:pt x="38" y="133"/>
                  </a:lnTo>
                  <a:lnTo>
                    <a:pt x="70" y="98"/>
                  </a:lnTo>
                  <a:lnTo>
                    <a:pt x="67" y="75"/>
                  </a:lnTo>
                  <a:lnTo>
                    <a:pt x="91" y="39"/>
                  </a:lnTo>
                  <a:lnTo>
                    <a:pt x="113" y="43"/>
                  </a:lnTo>
                  <a:lnTo>
                    <a:pt x="154" y="16"/>
                  </a:lnTo>
                  <a:lnTo>
                    <a:pt x="163" y="0"/>
                  </a:lnTo>
                  <a:lnTo>
                    <a:pt x="193" y="4"/>
                  </a:lnTo>
                  <a:lnTo>
                    <a:pt x="205" y="36"/>
                  </a:lnTo>
                  <a:lnTo>
                    <a:pt x="217" y="59"/>
                  </a:lnTo>
                  <a:lnTo>
                    <a:pt x="248" y="59"/>
                  </a:lnTo>
                  <a:lnTo>
                    <a:pt x="264" y="39"/>
                  </a:lnTo>
                  <a:lnTo>
                    <a:pt x="289" y="63"/>
                  </a:lnTo>
                  <a:lnTo>
                    <a:pt x="335" y="48"/>
                  </a:lnTo>
                  <a:lnTo>
                    <a:pt x="306" y="114"/>
                  </a:lnTo>
                  <a:lnTo>
                    <a:pt x="289" y="106"/>
                  </a:lnTo>
                  <a:lnTo>
                    <a:pt x="276" y="110"/>
                  </a:lnTo>
                  <a:lnTo>
                    <a:pt x="276" y="117"/>
                  </a:lnTo>
                  <a:lnTo>
                    <a:pt x="292" y="133"/>
                  </a:lnTo>
                  <a:lnTo>
                    <a:pt x="289" y="192"/>
                  </a:lnTo>
                  <a:lnTo>
                    <a:pt x="292" y="212"/>
                  </a:lnTo>
                  <a:lnTo>
                    <a:pt x="289" y="215"/>
                  </a:lnTo>
                  <a:lnTo>
                    <a:pt x="268" y="212"/>
                  </a:lnTo>
                  <a:lnTo>
                    <a:pt x="256" y="224"/>
                  </a:lnTo>
                  <a:lnTo>
                    <a:pt x="264" y="239"/>
                  </a:lnTo>
                  <a:lnTo>
                    <a:pt x="243" y="258"/>
                  </a:lnTo>
                  <a:lnTo>
                    <a:pt x="248" y="266"/>
                  </a:lnTo>
                  <a:lnTo>
                    <a:pt x="226" y="278"/>
                  </a:lnTo>
                  <a:lnTo>
                    <a:pt x="229" y="293"/>
                  </a:lnTo>
                  <a:lnTo>
                    <a:pt x="221" y="302"/>
                  </a:lnTo>
                  <a:lnTo>
                    <a:pt x="193" y="302"/>
                  </a:lnTo>
                  <a:lnTo>
                    <a:pt x="176" y="313"/>
                  </a:lnTo>
                  <a:lnTo>
                    <a:pt x="172" y="317"/>
                  </a:lnTo>
                  <a:lnTo>
                    <a:pt x="188" y="329"/>
                  </a:lnTo>
                  <a:lnTo>
                    <a:pt x="172" y="352"/>
                  </a:lnTo>
                  <a:lnTo>
                    <a:pt x="150" y="375"/>
                  </a:lnTo>
                  <a:lnTo>
                    <a:pt x="142" y="371"/>
                  </a:lnTo>
                  <a:lnTo>
                    <a:pt x="122" y="395"/>
                  </a:lnTo>
                  <a:lnTo>
                    <a:pt x="96" y="344"/>
                  </a:lnTo>
                  <a:lnTo>
                    <a:pt x="75" y="317"/>
                  </a:lnTo>
                  <a:lnTo>
                    <a:pt x="59" y="321"/>
                  </a:lnTo>
                  <a:lnTo>
                    <a:pt x="50" y="313"/>
                  </a:lnTo>
                  <a:lnTo>
                    <a:pt x="0" y="302"/>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16" name="未知"/>
            <p:cNvSpPr>
              <a:spLocks/>
            </p:cNvSpPr>
            <p:nvPr/>
          </p:nvSpPr>
          <p:spPr bwMode="auto">
            <a:xfrm>
              <a:off x="5150881" y="4686705"/>
              <a:ext cx="545131" cy="717678"/>
            </a:xfrm>
            <a:custGeom>
              <a:avLst/>
              <a:gdLst>
                <a:gd name="T0" fmla="*/ 10722 w 370"/>
                <a:gd name="T1" fmla="*/ 162876 h 481"/>
                <a:gd name="T2" fmla="*/ 52079 w 370"/>
                <a:gd name="T3" fmla="*/ 229577 h 481"/>
                <a:gd name="T4" fmla="*/ 52079 w 370"/>
                <a:gd name="T5" fmla="*/ 266806 h 481"/>
                <a:gd name="T6" fmla="*/ 30634 w 370"/>
                <a:gd name="T7" fmla="*/ 302483 h 481"/>
                <a:gd name="T8" fmla="*/ 4595 w 370"/>
                <a:gd name="T9" fmla="*/ 319546 h 481"/>
                <a:gd name="T10" fmla="*/ 0 w 370"/>
                <a:gd name="T11" fmla="*/ 380043 h 481"/>
                <a:gd name="T12" fmla="*/ 4595 w 370"/>
                <a:gd name="T13" fmla="*/ 394004 h 481"/>
                <a:gd name="T14" fmla="*/ 22976 w 370"/>
                <a:gd name="T15" fmla="*/ 387799 h 481"/>
                <a:gd name="T16" fmla="*/ 30634 w 370"/>
                <a:gd name="T17" fmla="*/ 394004 h 481"/>
                <a:gd name="T18" fmla="*/ 30634 w 370"/>
                <a:gd name="T19" fmla="*/ 435886 h 481"/>
                <a:gd name="T20" fmla="*/ 52079 w 370"/>
                <a:gd name="T21" fmla="*/ 477768 h 481"/>
                <a:gd name="T22" fmla="*/ 76586 w 370"/>
                <a:gd name="T23" fmla="*/ 490178 h 481"/>
                <a:gd name="T24" fmla="*/ 76586 w 370"/>
                <a:gd name="T25" fmla="*/ 556879 h 481"/>
                <a:gd name="T26" fmla="*/ 64332 w 370"/>
                <a:gd name="T27" fmla="*/ 606517 h 481"/>
                <a:gd name="T28" fmla="*/ 76586 w 370"/>
                <a:gd name="T29" fmla="*/ 623581 h 481"/>
                <a:gd name="T30" fmla="*/ 101094 w 370"/>
                <a:gd name="T31" fmla="*/ 648400 h 481"/>
                <a:gd name="T32" fmla="*/ 160831 w 370"/>
                <a:gd name="T33" fmla="*/ 635990 h 481"/>
                <a:gd name="T34" fmla="*/ 173085 w 370"/>
                <a:gd name="T35" fmla="*/ 653053 h 481"/>
                <a:gd name="T36" fmla="*/ 153172 w 370"/>
                <a:gd name="T37" fmla="*/ 679424 h 481"/>
                <a:gd name="T38" fmla="*/ 119474 w 370"/>
                <a:gd name="T39" fmla="*/ 721306 h 481"/>
                <a:gd name="T40" fmla="*/ 119474 w 370"/>
                <a:gd name="T41" fmla="*/ 732164 h 481"/>
                <a:gd name="T42" fmla="*/ 139387 w 370"/>
                <a:gd name="T43" fmla="*/ 744574 h 481"/>
                <a:gd name="T44" fmla="*/ 261925 w 370"/>
                <a:gd name="T45" fmla="*/ 698038 h 481"/>
                <a:gd name="T46" fmla="*/ 307877 w 370"/>
                <a:gd name="T47" fmla="*/ 721306 h 481"/>
                <a:gd name="T48" fmla="*/ 320130 w 370"/>
                <a:gd name="T49" fmla="*/ 708896 h 481"/>
                <a:gd name="T50" fmla="*/ 307877 w 370"/>
                <a:gd name="T51" fmla="*/ 684077 h 481"/>
                <a:gd name="T52" fmla="*/ 312472 w 370"/>
                <a:gd name="T53" fmla="*/ 667014 h 481"/>
                <a:gd name="T54" fmla="*/ 324726 w 370"/>
                <a:gd name="T55" fmla="*/ 563084 h 481"/>
                <a:gd name="T56" fmla="*/ 346170 w 370"/>
                <a:gd name="T57" fmla="*/ 532060 h 481"/>
                <a:gd name="T58" fmla="*/ 358423 w 370"/>
                <a:gd name="T59" fmla="*/ 508792 h 481"/>
                <a:gd name="T60" fmla="*/ 376804 w 370"/>
                <a:gd name="T61" fmla="*/ 459154 h 481"/>
                <a:gd name="T62" fmla="*/ 364550 w 370"/>
                <a:gd name="T63" fmla="*/ 448295 h 481"/>
                <a:gd name="T64" fmla="*/ 372209 w 370"/>
                <a:gd name="T65" fmla="*/ 406413 h 481"/>
                <a:gd name="T66" fmla="*/ 421224 w 370"/>
                <a:gd name="T67" fmla="*/ 350570 h 481"/>
                <a:gd name="T68" fmla="*/ 415097 w 370"/>
                <a:gd name="T69" fmla="*/ 314893 h 481"/>
                <a:gd name="T70" fmla="*/ 454922 w 370"/>
                <a:gd name="T71" fmla="*/ 259050 h 481"/>
                <a:gd name="T72" fmla="*/ 485557 w 370"/>
                <a:gd name="T73" fmla="*/ 266806 h 481"/>
                <a:gd name="T74" fmla="*/ 549889 w 370"/>
                <a:gd name="T75" fmla="*/ 223372 h 481"/>
                <a:gd name="T76" fmla="*/ 565206 w 370"/>
                <a:gd name="T77" fmla="*/ 198553 h 481"/>
                <a:gd name="T78" fmla="*/ 525381 w 370"/>
                <a:gd name="T79" fmla="*/ 120993 h 481"/>
                <a:gd name="T80" fmla="*/ 493215 w 370"/>
                <a:gd name="T81" fmla="*/ 83765 h 481"/>
                <a:gd name="T82" fmla="*/ 511596 w 370"/>
                <a:gd name="T83" fmla="*/ 65150 h 481"/>
                <a:gd name="T84" fmla="*/ 485557 w 370"/>
                <a:gd name="T85" fmla="*/ 41882 h 481"/>
                <a:gd name="T86" fmla="*/ 421224 w 370"/>
                <a:gd name="T87" fmla="*/ 41882 h 481"/>
                <a:gd name="T88" fmla="*/ 396717 w 370"/>
                <a:gd name="T89" fmla="*/ 17063 h 481"/>
                <a:gd name="T90" fmla="*/ 346170 w 370"/>
                <a:gd name="T91" fmla="*/ 65150 h 481"/>
                <a:gd name="T92" fmla="*/ 324726 w 370"/>
                <a:gd name="T93" fmla="*/ 54292 h 481"/>
                <a:gd name="T94" fmla="*/ 346170 w 370"/>
                <a:gd name="T95" fmla="*/ 17063 h 481"/>
                <a:gd name="T96" fmla="*/ 346170 w 370"/>
                <a:gd name="T97" fmla="*/ 4654 h 481"/>
                <a:gd name="T98" fmla="*/ 324726 w 370"/>
                <a:gd name="T99" fmla="*/ 0 h 481"/>
                <a:gd name="T100" fmla="*/ 261925 w 370"/>
                <a:gd name="T101" fmla="*/ 31024 h 481"/>
                <a:gd name="T102" fmla="*/ 215973 w 370"/>
                <a:gd name="T103" fmla="*/ 46536 h 481"/>
                <a:gd name="T104" fmla="*/ 173085 w 370"/>
                <a:gd name="T105" fmla="*/ 41882 h 481"/>
                <a:gd name="T106" fmla="*/ 88840 w 370"/>
                <a:gd name="T107" fmla="*/ 120993 h 481"/>
                <a:gd name="T108" fmla="*/ 42888 w 370"/>
                <a:gd name="T109" fmla="*/ 133403 h 481"/>
                <a:gd name="T110" fmla="*/ 10722 w 370"/>
                <a:gd name="T111" fmla="*/ 162876 h 48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0" h="481">
                  <a:moveTo>
                    <a:pt x="7" y="105"/>
                  </a:moveTo>
                  <a:lnTo>
                    <a:pt x="34" y="148"/>
                  </a:lnTo>
                  <a:lnTo>
                    <a:pt x="34" y="172"/>
                  </a:lnTo>
                  <a:lnTo>
                    <a:pt x="20" y="195"/>
                  </a:lnTo>
                  <a:lnTo>
                    <a:pt x="3" y="206"/>
                  </a:lnTo>
                  <a:lnTo>
                    <a:pt x="0" y="245"/>
                  </a:lnTo>
                  <a:lnTo>
                    <a:pt x="3" y="254"/>
                  </a:lnTo>
                  <a:lnTo>
                    <a:pt x="15" y="250"/>
                  </a:lnTo>
                  <a:lnTo>
                    <a:pt x="20" y="254"/>
                  </a:lnTo>
                  <a:lnTo>
                    <a:pt x="20" y="281"/>
                  </a:lnTo>
                  <a:lnTo>
                    <a:pt x="34" y="308"/>
                  </a:lnTo>
                  <a:lnTo>
                    <a:pt x="50" y="316"/>
                  </a:lnTo>
                  <a:lnTo>
                    <a:pt x="50" y="359"/>
                  </a:lnTo>
                  <a:lnTo>
                    <a:pt x="42" y="391"/>
                  </a:lnTo>
                  <a:lnTo>
                    <a:pt x="50" y="402"/>
                  </a:lnTo>
                  <a:lnTo>
                    <a:pt x="66" y="418"/>
                  </a:lnTo>
                  <a:lnTo>
                    <a:pt x="105" y="410"/>
                  </a:lnTo>
                  <a:lnTo>
                    <a:pt x="113" y="421"/>
                  </a:lnTo>
                  <a:lnTo>
                    <a:pt x="100" y="438"/>
                  </a:lnTo>
                  <a:lnTo>
                    <a:pt x="78" y="465"/>
                  </a:lnTo>
                  <a:lnTo>
                    <a:pt x="78" y="472"/>
                  </a:lnTo>
                  <a:lnTo>
                    <a:pt x="91" y="480"/>
                  </a:lnTo>
                  <a:lnTo>
                    <a:pt x="171" y="450"/>
                  </a:lnTo>
                  <a:lnTo>
                    <a:pt x="201" y="465"/>
                  </a:lnTo>
                  <a:lnTo>
                    <a:pt x="209" y="457"/>
                  </a:lnTo>
                  <a:lnTo>
                    <a:pt x="201" y="441"/>
                  </a:lnTo>
                  <a:lnTo>
                    <a:pt x="204" y="430"/>
                  </a:lnTo>
                  <a:lnTo>
                    <a:pt x="212" y="363"/>
                  </a:lnTo>
                  <a:lnTo>
                    <a:pt x="226" y="343"/>
                  </a:lnTo>
                  <a:lnTo>
                    <a:pt x="234" y="328"/>
                  </a:lnTo>
                  <a:lnTo>
                    <a:pt x="246" y="296"/>
                  </a:lnTo>
                  <a:lnTo>
                    <a:pt x="238" y="289"/>
                  </a:lnTo>
                  <a:lnTo>
                    <a:pt x="243" y="262"/>
                  </a:lnTo>
                  <a:lnTo>
                    <a:pt x="275" y="226"/>
                  </a:lnTo>
                  <a:lnTo>
                    <a:pt x="271" y="203"/>
                  </a:lnTo>
                  <a:lnTo>
                    <a:pt x="297" y="167"/>
                  </a:lnTo>
                  <a:lnTo>
                    <a:pt x="317" y="172"/>
                  </a:lnTo>
                  <a:lnTo>
                    <a:pt x="359" y="144"/>
                  </a:lnTo>
                  <a:lnTo>
                    <a:pt x="369" y="128"/>
                  </a:lnTo>
                  <a:lnTo>
                    <a:pt x="343" y="78"/>
                  </a:lnTo>
                  <a:lnTo>
                    <a:pt x="322" y="54"/>
                  </a:lnTo>
                  <a:lnTo>
                    <a:pt x="334" y="42"/>
                  </a:lnTo>
                  <a:lnTo>
                    <a:pt x="317" y="27"/>
                  </a:lnTo>
                  <a:lnTo>
                    <a:pt x="275" y="27"/>
                  </a:lnTo>
                  <a:lnTo>
                    <a:pt x="259" y="11"/>
                  </a:lnTo>
                  <a:lnTo>
                    <a:pt x="226" y="42"/>
                  </a:lnTo>
                  <a:lnTo>
                    <a:pt x="212" y="35"/>
                  </a:lnTo>
                  <a:lnTo>
                    <a:pt x="226" y="11"/>
                  </a:lnTo>
                  <a:lnTo>
                    <a:pt x="226" y="3"/>
                  </a:lnTo>
                  <a:lnTo>
                    <a:pt x="212" y="0"/>
                  </a:lnTo>
                  <a:lnTo>
                    <a:pt x="171" y="20"/>
                  </a:lnTo>
                  <a:lnTo>
                    <a:pt x="141" y="30"/>
                  </a:lnTo>
                  <a:lnTo>
                    <a:pt x="113" y="27"/>
                  </a:lnTo>
                  <a:lnTo>
                    <a:pt x="58" y="78"/>
                  </a:lnTo>
                  <a:lnTo>
                    <a:pt x="28" y="86"/>
                  </a:lnTo>
                  <a:lnTo>
                    <a:pt x="7" y="105"/>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17" name="未知"/>
            <p:cNvSpPr>
              <a:spLocks/>
            </p:cNvSpPr>
            <p:nvPr/>
          </p:nvSpPr>
          <p:spPr bwMode="auto">
            <a:xfrm>
              <a:off x="5150881" y="4686705"/>
              <a:ext cx="545131" cy="717678"/>
            </a:xfrm>
            <a:custGeom>
              <a:avLst/>
              <a:gdLst>
                <a:gd name="T0" fmla="*/ 10722 w 370"/>
                <a:gd name="T1" fmla="*/ 162876 h 481"/>
                <a:gd name="T2" fmla="*/ 52079 w 370"/>
                <a:gd name="T3" fmla="*/ 229577 h 481"/>
                <a:gd name="T4" fmla="*/ 52079 w 370"/>
                <a:gd name="T5" fmla="*/ 266806 h 481"/>
                <a:gd name="T6" fmla="*/ 30634 w 370"/>
                <a:gd name="T7" fmla="*/ 302483 h 481"/>
                <a:gd name="T8" fmla="*/ 4595 w 370"/>
                <a:gd name="T9" fmla="*/ 319546 h 481"/>
                <a:gd name="T10" fmla="*/ 0 w 370"/>
                <a:gd name="T11" fmla="*/ 380043 h 481"/>
                <a:gd name="T12" fmla="*/ 4595 w 370"/>
                <a:gd name="T13" fmla="*/ 394004 h 481"/>
                <a:gd name="T14" fmla="*/ 22976 w 370"/>
                <a:gd name="T15" fmla="*/ 387799 h 481"/>
                <a:gd name="T16" fmla="*/ 30634 w 370"/>
                <a:gd name="T17" fmla="*/ 394004 h 481"/>
                <a:gd name="T18" fmla="*/ 30634 w 370"/>
                <a:gd name="T19" fmla="*/ 435886 h 481"/>
                <a:gd name="T20" fmla="*/ 52079 w 370"/>
                <a:gd name="T21" fmla="*/ 477768 h 481"/>
                <a:gd name="T22" fmla="*/ 76586 w 370"/>
                <a:gd name="T23" fmla="*/ 490178 h 481"/>
                <a:gd name="T24" fmla="*/ 76586 w 370"/>
                <a:gd name="T25" fmla="*/ 556879 h 481"/>
                <a:gd name="T26" fmla="*/ 64332 w 370"/>
                <a:gd name="T27" fmla="*/ 606517 h 481"/>
                <a:gd name="T28" fmla="*/ 76586 w 370"/>
                <a:gd name="T29" fmla="*/ 623581 h 481"/>
                <a:gd name="T30" fmla="*/ 101094 w 370"/>
                <a:gd name="T31" fmla="*/ 648400 h 481"/>
                <a:gd name="T32" fmla="*/ 160831 w 370"/>
                <a:gd name="T33" fmla="*/ 635990 h 481"/>
                <a:gd name="T34" fmla="*/ 173085 w 370"/>
                <a:gd name="T35" fmla="*/ 653053 h 481"/>
                <a:gd name="T36" fmla="*/ 153172 w 370"/>
                <a:gd name="T37" fmla="*/ 679424 h 481"/>
                <a:gd name="T38" fmla="*/ 119474 w 370"/>
                <a:gd name="T39" fmla="*/ 721306 h 481"/>
                <a:gd name="T40" fmla="*/ 119474 w 370"/>
                <a:gd name="T41" fmla="*/ 732164 h 481"/>
                <a:gd name="T42" fmla="*/ 139387 w 370"/>
                <a:gd name="T43" fmla="*/ 744574 h 481"/>
                <a:gd name="T44" fmla="*/ 261925 w 370"/>
                <a:gd name="T45" fmla="*/ 698038 h 481"/>
                <a:gd name="T46" fmla="*/ 307877 w 370"/>
                <a:gd name="T47" fmla="*/ 721306 h 481"/>
                <a:gd name="T48" fmla="*/ 320130 w 370"/>
                <a:gd name="T49" fmla="*/ 708896 h 481"/>
                <a:gd name="T50" fmla="*/ 307877 w 370"/>
                <a:gd name="T51" fmla="*/ 684077 h 481"/>
                <a:gd name="T52" fmla="*/ 312472 w 370"/>
                <a:gd name="T53" fmla="*/ 667014 h 481"/>
                <a:gd name="T54" fmla="*/ 324726 w 370"/>
                <a:gd name="T55" fmla="*/ 563084 h 481"/>
                <a:gd name="T56" fmla="*/ 346170 w 370"/>
                <a:gd name="T57" fmla="*/ 532060 h 481"/>
                <a:gd name="T58" fmla="*/ 358423 w 370"/>
                <a:gd name="T59" fmla="*/ 508792 h 481"/>
                <a:gd name="T60" fmla="*/ 376804 w 370"/>
                <a:gd name="T61" fmla="*/ 459154 h 481"/>
                <a:gd name="T62" fmla="*/ 364550 w 370"/>
                <a:gd name="T63" fmla="*/ 448295 h 481"/>
                <a:gd name="T64" fmla="*/ 372209 w 370"/>
                <a:gd name="T65" fmla="*/ 406413 h 481"/>
                <a:gd name="T66" fmla="*/ 421224 w 370"/>
                <a:gd name="T67" fmla="*/ 350570 h 481"/>
                <a:gd name="T68" fmla="*/ 415097 w 370"/>
                <a:gd name="T69" fmla="*/ 314893 h 481"/>
                <a:gd name="T70" fmla="*/ 454922 w 370"/>
                <a:gd name="T71" fmla="*/ 259050 h 481"/>
                <a:gd name="T72" fmla="*/ 485557 w 370"/>
                <a:gd name="T73" fmla="*/ 266806 h 481"/>
                <a:gd name="T74" fmla="*/ 549889 w 370"/>
                <a:gd name="T75" fmla="*/ 223372 h 481"/>
                <a:gd name="T76" fmla="*/ 565206 w 370"/>
                <a:gd name="T77" fmla="*/ 198553 h 481"/>
                <a:gd name="T78" fmla="*/ 525381 w 370"/>
                <a:gd name="T79" fmla="*/ 120993 h 481"/>
                <a:gd name="T80" fmla="*/ 493215 w 370"/>
                <a:gd name="T81" fmla="*/ 83765 h 481"/>
                <a:gd name="T82" fmla="*/ 511596 w 370"/>
                <a:gd name="T83" fmla="*/ 65150 h 481"/>
                <a:gd name="T84" fmla="*/ 485557 w 370"/>
                <a:gd name="T85" fmla="*/ 41882 h 481"/>
                <a:gd name="T86" fmla="*/ 421224 w 370"/>
                <a:gd name="T87" fmla="*/ 41882 h 481"/>
                <a:gd name="T88" fmla="*/ 396717 w 370"/>
                <a:gd name="T89" fmla="*/ 17063 h 481"/>
                <a:gd name="T90" fmla="*/ 346170 w 370"/>
                <a:gd name="T91" fmla="*/ 65150 h 481"/>
                <a:gd name="T92" fmla="*/ 324726 w 370"/>
                <a:gd name="T93" fmla="*/ 54292 h 481"/>
                <a:gd name="T94" fmla="*/ 346170 w 370"/>
                <a:gd name="T95" fmla="*/ 17063 h 481"/>
                <a:gd name="T96" fmla="*/ 346170 w 370"/>
                <a:gd name="T97" fmla="*/ 4654 h 481"/>
                <a:gd name="T98" fmla="*/ 324726 w 370"/>
                <a:gd name="T99" fmla="*/ 0 h 481"/>
                <a:gd name="T100" fmla="*/ 261925 w 370"/>
                <a:gd name="T101" fmla="*/ 31024 h 481"/>
                <a:gd name="T102" fmla="*/ 215973 w 370"/>
                <a:gd name="T103" fmla="*/ 46536 h 481"/>
                <a:gd name="T104" fmla="*/ 173085 w 370"/>
                <a:gd name="T105" fmla="*/ 41882 h 481"/>
                <a:gd name="T106" fmla="*/ 88840 w 370"/>
                <a:gd name="T107" fmla="*/ 120993 h 481"/>
                <a:gd name="T108" fmla="*/ 42888 w 370"/>
                <a:gd name="T109" fmla="*/ 133403 h 481"/>
                <a:gd name="T110" fmla="*/ 10722 w 370"/>
                <a:gd name="T111" fmla="*/ 162876 h 48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0" h="481">
                  <a:moveTo>
                    <a:pt x="7" y="105"/>
                  </a:moveTo>
                  <a:lnTo>
                    <a:pt x="34" y="148"/>
                  </a:lnTo>
                  <a:lnTo>
                    <a:pt x="34" y="172"/>
                  </a:lnTo>
                  <a:lnTo>
                    <a:pt x="20" y="195"/>
                  </a:lnTo>
                  <a:lnTo>
                    <a:pt x="3" y="206"/>
                  </a:lnTo>
                  <a:lnTo>
                    <a:pt x="0" y="245"/>
                  </a:lnTo>
                  <a:lnTo>
                    <a:pt x="3" y="254"/>
                  </a:lnTo>
                  <a:lnTo>
                    <a:pt x="15" y="250"/>
                  </a:lnTo>
                  <a:lnTo>
                    <a:pt x="20" y="254"/>
                  </a:lnTo>
                  <a:lnTo>
                    <a:pt x="20" y="281"/>
                  </a:lnTo>
                  <a:lnTo>
                    <a:pt x="34" y="308"/>
                  </a:lnTo>
                  <a:lnTo>
                    <a:pt x="50" y="316"/>
                  </a:lnTo>
                  <a:lnTo>
                    <a:pt x="50" y="359"/>
                  </a:lnTo>
                  <a:lnTo>
                    <a:pt x="42" y="391"/>
                  </a:lnTo>
                  <a:lnTo>
                    <a:pt x="50" y="402"/>
                  </a:lnTo>
                  <a:lnTo>
                    <a:pt x="66" y="418"/>
                  </a:lnTo>
                  <a:lnTo>
                    <a:pt x="105" y="410"/>
                  </a:lnTo>
                  <a:lnTo>
                    <a:pt x="113" y="421"/>
                  </a:lnTo>
                  <a:lnTo>
                    <a:pt x="100" y="438"/>
                  </a:lnTo>
                  <a:lnTo>
                    <a:pt x="78" y="465"/>
                  </a:lnTo>
                  <a:lnTo>
                    <a:pt x="78" y="472"/>
                  </a:lnTo>
                  <a:lnTo>
                    <a:pt x="91" y="480"/>
                  </a:lnTo>
                  <a:lnTo>
                    <a:pt x="171" y="450"/>
                  </a:lnTo>
                  <a:lnTo>
                    <a:pt x="201" y="465"/>
                  </a:lnTo>
                  <a:lnTo>
                    <a:pt x="209" y="457"/>
                  </a:lnTo>
                  <a:lnTo>
                    <a:pt x="201" y="441"/>
                  </a:lnTo>
                  <a:lnTo>
                    <a:pt x="204" y="430"/>
                  </a:lnTo>
                  <a:lnTo>
                    <a:pt x="212" y="363"/>
                  </a:lnTo>
                  <a:lnTo>
                    <a:pt x="226" y="343"/>
                  </a:lnTo>
                  <a:lnTo>
                    <a:pt x="234" y="328"/>
                  </a:lnTo>
                  <a:lnTo>
                    <a:pt x="246" y="296"/>
                  </a:lnTo>
                  <a:lnTo>
                    <a:pt x="238" y="289"/>
                  </a:lnTo>
                  <a:lnTo>
                    <a:pt x="243" y="262"/>
                  </a:lnTo>
                  <a:lnTo>
                    <a:pt x="275" y="226"/>
                  </a:lnTo>
                  <a:lnTo>
                    <a:pt x="271" y="203"/>
                  </a:lnTo>
                  <a:lnTo>
                    <a:pt x="297" y="167"/>
                  </a:lnTo>
                  <a:lnTo>
                    <a:pt x="317" y="172"/>
                  </a:lnTo>
                  <a:lnTo>
                    <a:pt x="359" y="144"/>
                  </a:lnTo>
                  <a:lnTo>
                    <a:pt x="369" y="128"/>
                  </a:lnTo>
                  <a:lnTo>
                    <a:pt x="343" y="78"/>
                  </a:lnTo>
                  <a:lnTo>
                    <a:pt x="322" y="54"/>
                  </a:lnTo>
                  <a:lnTo>
                    <a:pt x="334" y="42"/>
                  </a:lnTo>
                  <a:lnTo>
                    <a:pt x="317" y="27"/>
                  </a:lnTo>
                  <a:lnTo>
                    <a:pt x="275" y="27"/>
                  </a:lnTo>
                  <a:lnTo>
                    <a:pt x="259" y="11"/>
                  </a:lnTo>
                  <a:lnTo>
                    <a:pt x="226" y="42"/>
                  </a:lnTo>
                  <a:lnTo>
                    <a:pt x="212" y="35"/>
                  </a:lnTo>
                  <a:lnTo>
                    <a:pt x="226" y="11"/>
                  </a:lnTo>
                  <a:lnTo>
                    <a:pt x="226" y="3"/>
                  </a:lnTo>
                  <a:lnTo>
                    <a:pt x="212" y="0"/>
                  </a:lnTo>
                  <a:lnTo>
                    <a:pt x="171" y="20"/>
                  </a:lnTo>
                  <a:lnTo>
                    <a:pt x="141" y="30"/>
                  </a:lnTo>
                  <a:lnTo>
                    <a:pt x="113" y="27"/>
                  </a:lnTo>
                  <a:lnTo>
                    <a:pt x="58" y="78"/>
                  </a:lnTo>
                  <a:lnTo>
                    <a:pt x="28" y="86"/>
                  </a:lnTo>
                  <a:lnTo>
                    <a:pt x="7" y="105"/>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18" name="未知"/>
            <p:cNvSpPr>
              <a:spLocks/>
            </p:cNvSpPr>
            <p:nvPr/>
          </p:nvSpPr>
          <p:spPr bwMode="auto">
            <a:xfrm>
              <a:off x="4596591" y="4756946"/>
              <a:ext cx="630641" cy="664234"/>
            </a:xfrm>
            <a:custGeom>
              <a:avLst/>
              <a:gdLst>
                <a:gd name="T0" fmla="*/ 563725 w 428"/>
                <a:gd name="T1" fmla="*/ 83611 h 446"/>
                <a:gd name="T2" fmla="*/ 549939 w 428"/>
                <a:gd name="T3" fmla="*/ 23225 h 446"/>
                <a:gd name="T4" fmla="*/ 500919 w 428"/>
                <a:gd name="T5" fmla="*/ 35612 h 446"/>
                <a:gd name="T6" fmla="*/ 467218 w 428"/>
                <a:gd name="T7" fmla="*/ 54192 h 446"/>
                <a:gd name="T8" fmla="*/ 428921 w 428"/>
                <a:gd name="T9" fmla="*/ 30967 h 446"/>
                <a:gd name="T10" fmla="*/ 370711 w 428"/>
                <a:gd name="T11" fmla="*/ 41805 h 446"/>
                <a:gd name="T12" fmla="*/ 179228 w 428"/>
                <a:gd name="T13" fmla="*/ 0 h 446"/>
                <a:gd name="T14" fmla="*/ 191483 w 428"/>
                <a:gd name="T15" fmla="*/ 47999 h 446"/>
                <a:gd name="T16" fmla="*/ 107230 w 428"/>
                <a:gd name="T17" fmla="*/ 47999 h 446"/>
                <a:gd name="T18" fmla="*/ 30637 w 428"/>
                <a:gd name="T19" fmla="*/ 133158 h 446"/>
                <a:gd name="T20" fmla="*/ 64338 w 428"/>
                <a:gd name="T21" fmla="*/ 326701 h 446"/>
                <a:gd name="T22" fmla="*/ 4596 w 428"/>
                <a:gd name="T23" fmla="*/ 397925 h 446"/>
                <a:gd name="T24" fmla="*/ 82721 w 428"/>
                <a:gd name="T25" fmla="*/ 411860 h 446"/>
                <a:gd name="T26" fmla="*/ 94975 w 428"/>
                <a:gd name="T27" fmla="*/ 532632 h 446"/>
                <a:gd name="T28" fmla="*/ 159314 w 428"/>
                <a:gd name="T29" fmla="*/ 503213 h 446"/>
                <a:gd name="T30" fmla="*/ 185355 w 428"/>
                <a:gd name="T31" fmla="*/ 532632 h 446"/>
                <a:gd name="T32" fmla="*/ 243566 w 428"/>
                <a:gd name="T33" fmla="*/ 489278 h 446"/>
                <a:gd name="T34" fmla="*/ 307904 w 428"/>
                <a:gd name="T35" fmla="*/ 489278 h 446"/>
                <a:gd name="T36" fmla="*/ 340073 w 428"/>
                <a:gd name="T37" fmla="*/ 537277 h 446"/>
                <a:gd name="T38" fmla="*/ 300245 w 428"/>
                <a:gd name="T39" fmla="*/ 623984 h 446"/>
                <a:gd name="T40" fmla="*/ 300245 w 428"/>
                <a:gd name="T41" fmla="*/ 658048 h 446"/>
                <a:gd name="T42" fmla="*/ 356924 w 428"/>
                <a:gd name="T43" fmla="*/ 689015 h 446"/>
                <a:gd name="T44" fmla="*/ 409007 w 428"/>
                <a:gd name="T45" fmla="*/ 670434 h 446"/>
                <a:gd name="T46" fmla="*/ 428921 w 428"/>
                <a:gd name="T47" fmla="*/ 623984 h 446"/>
                <a:gd name="T48" fmla="*/ 473345 w 428"/>
                <a:gd name="T49" fmla="*/ 610049 h 446"/>
                <a:gd name="T50" fmla="*/ 537684 w 428"/>
                <a:gd name="T51" fmla="*/ 616242 h 446"/>
                <a:gd name="T52" fmla="*/ 525429 w 428"/>
                <a:gd name="T53" fmla="*/ 586824 h 446"/>
                <a:gd name="T54" fmla="*/ 621936 w 428"/>
                <a:gd name="T55" fmla="*/ 574437 h 446"/>
                <a:gd name="T56" fmla="*/ 640318 w 428"/>
                <a:gd name="T57" fmla="*/ 532632 h 446"/>
                <a:gd name="T58" fmla="*/ 654105 w 428"/>
                <a:gd name="T59" fmla="*/ 416505 h 446"/>
                <a:gd name="T60" fmla="*/ 609681 w 428"/>
                <a:gd name="T61" fmla="*/ 362313 h 446"/>
                <a:gd name="T62" fmla="*/ 602022 w 428"/>
                <a:gd name="T63" fmla="*/ 314315 h 446"/>
                <a:gd name="T64" fmla="*/ 575980 w 428"/>
                <a:gd name="T65" fmla="*/ 308121 h 446"/>
                <a:gd name="T66" fmla="*/ 609681 w 428"/>
                <a:gd name="T67" fmla="*/ 230704 h 446"/>
                <a:gd name="T68" fmla="*/ 628063 w 428"/>
                <a:gd name="T69" fmla="*/ 156383 h 4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28" h="446">
                  <a:moveTo>
                    <a:pt x="384" y="59"/>
                  </a:moveTo>
                  <a:lnTo>
                    <a:pt x="368" y="54"/>
                  </a:lnTo>
                  <a:lnTo>
                    <a:pt x="359" y="42"/>
                  </a:lnTo>
                  <a:lnTo>
                    <a:pt x="359" y="15"/>
                  </a:lnTo>
                  <a:lnTo>
                    <a:pt x="348" y="3"/>
                  </a:lnTo>
                  <a:lnTo>
                    <a:pt x="327" y="23"/>
                  </a:lnTo>
                  <a:lnTo>
                    <a:pt x="317" y="35"/>
                  </a:lnTo>
                  <a:lnTo>
                    <a:pt x="305" y="35"/>
                  </a:lnTo>
                  <a:lnTo>
                    <a:pt x="301" y="15"/>
                  </a:lnTo>
                  <a:lnTo>
                    <a:pt x="280" y="20"/>
                  </a:lnTo>
                  <a:lnTo>
                    <a:pt x="259" y="35"/>
                  </a:lnTo>
                  <a:lnTo>
                    <a:pt x="242" y="27"/>
                  </a:lnTo>
                  <a:lnTo>
                    <a:pt x="209" y="8"/>
                  </a:lnTo>
                  <a:lnTo>
                    <a:pt x="117" y="0"/>
                  </a:lnTo>
                  <a:lnTo>
                    <a:pt x="108" y="12"/>
                  </a:lnTo>
                  <a:lnTo>
                    <a:pt x="125" y="31"/>
                  </a:lnTo>
                  <a:lnTo>
                    <a:pt x="104" y="42"/>
                  </a:lnTo>
                  <a:lnTo>
                    <a:pt x="70" y="31"/>
                  </a:lnTo>
                  <a:lnTo>
                    <a:pt x="33" y="59"/>
                  </a:lnTo>
                  <a:lnTo>
                    <a:pt x="20" y="86"/>
                  </a:lnTo>
                  <a:lnTo>
                    <a:pt x="24" y="149"/>
                  </a:lnTo>
                  <a:lnTo>
                    <a:pt x="42" y="211"/>
                  </a:lnTo>
                  <a:lnTo>
                    <a:pt x="0" y="254"/>
                  </a:lnTo>
                  <a:lnTo>
                    <a:pt x="3" y="257"/>
                  </a:lnTo>
                  <a:lnTo>
                    <a:pt x="42" y="250"/>
                  </a:lnTo>
                  <a:lnTo>
                    <a:pt x="54" y="266"/>
                  </a:lnTo>
                  <a:lnTo>
                    <a:pt x="42" y="313"/>
                  </a:lnTo>
                  <a:lnTo>
                    <a:pt x="62" y="344"/>
                  </a:lnTo>
                  <a:lnTo>
                    <a:pt x="83" y="352"/>
                  </a:lnTo>
                  <a:lnTo>
                    <a:pt x="104" y="325"/>
                  </a:lnTo>
                  <a:lnTo>
                    <a:pt x="113" y="344"/>
                  </a:lnTo>
                  <a:lnTo>
                    <a:pt x="121" y="344"/>
                  </a:lnTo>
                  <a:lnTo>
                    <a:pt x="149" y="316"/>
                  </a:lnTo>
                  <a:lnTo>
                    <a:pt x="159" y="316"/>
                  </a:lnTo>
                  <a:lnTo>
                    <a:pt x="175" y="308"/>
                  </a:lnTo>
                  <a:lnTo>
                    <a:pt x="201" y="316"/>
                  </a:lnTo>
                  <a:lnTo>
                    <a:pt x="201" y="344"/>
                  </a:lnTo>
                  <a:lnTo>
                    <a:pt x="222" y="347"/>
                  </a:lnTo>
                  <a:lnTo>
                    <a:pt x="212" y="374"/>
                  </a:lnTo>
                  <a:lnTo>
                    <a:pt x="196" y="403"/>
                  </a:lnTo>
                  <a:lnTo>
                    <a:pt x="188" y="425"/>
                  </a:lnTo>
                  <a:lnTo>
                    <a:pt x="196" y="425"/>
                  </a:lnTo>
                  <a:lnTo>
                    <a:pt x="217" y="406"/>
                  </a:lnTo>
                  <a:lnTo>
                    <a:pt x="233" y="445"/>
                  </a:lnTo>
                  <a:lnTo>
                    <a:pt x="251" y="433"/>
                  </a:lnTo>
                  <a:lnTo>
                    <a:pt x="267" y="433"/>
                  </a:lnTo>
                  <a:lnTo>
                    <a:pt x="280" y="425"/>
                  </a:lnTo>
                  <a:lnTo>
                    <a:pt x="280" y="403"/>
                  </a:lnTo>
                  <a:lnTo>
                    <a:pt x="288" y="394"/>
                  </a:lnTo>
                  <a:lnTo>
                    <a:pt x="309" y="394"/>
                  </a:lnTo>
                  <a:lnTo>
                    <a:pt x="343" y="410"/>
                  </a:lnTo>
                  <a:lnTo>
                    <a:pt x="351" y="398"/>
                  </a:lnTo>
                  <a:lnTo>
                    <a:pt x="343" y="386"/>
                  </a:lnTo>
                  <a:lnTo>
                    <a:pt x="343" y="379"/>
                  </a:lnTo>
                  <a:lnTo>
                    <a:pt x="368" y="359"/>
                  </a:lnTo>
                  <a:lnTo>
                    <a:pt x="406" y="371"/>
                  </a:lnTo>
                  <a:lnTo>
                    <a:pt x="427" y="355"/>
                  </a:lnTo>
                  <a:lnTo>
                    <a:pt x="418" y="344"/>
                  </a:lnTo>
                  <a:lnTo>
                    <a:pt x="427" y="313"/>
                  </a:lnTo>
                  <a:lnTo>
                    <a:pt x="427" y="269"/>
                  </a:lnTo>
                  <a:lnTo>
                    <a:pt x="410" y="262"/>
                  </a:lnTo>
                  <a:lnTo>
                    <a:pt x="398" y="234"/>
                  </a:lnTo>
                  <a:lnTo>
                    <a:pt x="398" y="207"/>
                  </a:lnTo>
                  <a:lnTo>
                    <a:pt x="393" y="203"/>
                  </a:lnTo>
                  <a:lnTo>
                    <a:pt x="380" y="207"/>
                  </a:lnTo>
                  <a:lnTo>
                    <a:pt x="376" y="199"/>
                  </a:lnTo>
                  <a:lnTo>
                    <a:pt x="380" y="160"/>
                  </a:lnTo>
                  <a:lnTo>
                    <a:pt x="398" y="149"/>
                  </a:lnTo>
                  <a:lnTo>
                    <a:pt x="410" y="125"/>
                  </a:lnTo>
                  <a:lnTo>
                    <a:pt x="410" y="101"/>
                  </a:lnTo>
                  <a:lnTo>
                    <a:pt x="384" y="59"/>
                  </a:lnTo>
                </a:path>
              </a:pathLst>
            </a:custGeom>
            <a:solidFill>
              <a:srgbClr val="00B050"/>
            </a:solidFill>
            <a:ln w="9525" cap="rnd" cmpd="sng">
              <a:solidFill>
                <a:srgbClr val="F5F5F5"/>
              </a:solidFill>
              <a:round/>
              <a:headEnd/>
              <a:tailEnd/>
            </a:ln>
            <a:effectLst/>
          </p:spPr>
          <p:txBody>
            <a:bodyPr/>
            <a:lstStyle/>
            <a:p>
              <a:pPr defTabSz="914400"/>
              <a:endParaRPr lang="zh-CN" altLang="en-US" dirty="0">
                <a:solidFill>
                  <a:schemeClr val="accent6">
                    <a:lumMod val="75000"/>
                  </a:schemeClr>
                </a:solidFill>
              </a:endParaRPr>
            </a:p>
          </p:txBody>
        </p:sp>
        <p:sp>
          <p:nvSpPr>
            <p:cNvPr id="19" name="未知"/>
            <p:cNvSpPr>
              <a:spLocks/>
            </p:cNvSpPr>
            <p:nvPr/>
          </p:nvSpPr>
          <p:spPr bwMode="auto">
            <a:xfrm>
              <a:off x="3993435" y="4883684"/>
              <a:ext cx="702409" cy="584832"/>
            </a:xfrm>
            <a:custGeom>
              <a:avLst/>
              <a:gdLst>
                <a:gd name="T0" fmla="*/ 204287 w 479"/>
                <a:gd name="T1" fmla="*/ 200086 h 392"/>
                <a:gd name="T2" fmla="*/ 185993 w 479"/>
                <a:gd name="T3" fmla="*/ 249719 h 392"/>
                <a:gd name="T4" fmla="*/ 152453 w 479"/>
                <a:gd name="T5" fmla="*/ 260577 h 392"/>
                <a:gd name="T6" fmla="*/ 89947 w 479"/>
                <a:gd name="T7" fmla="*/ 249719 h 392"/>
                <a:gd name="T8" fmla="*/ 70128 w 479"/>
                <a:gd name="T9" fmla="*/ 266781 h 392"/>
                <a:gd name="T10" fmla="*/ 38113 w 479"/>
                <a:gd name="T11" fmla="*/ 254372 h 392"/>
                <a:gd name="T12" fmla="*/ 0 w 479"/>
                <a:gd name="T13" fmla="*/ 296251 h 392"/>
                <a:gd name="T14" fmla="*/ 18294 w 479"/>
                <a:gd name="T15" fmla="*/ 314863 h 392"/>
                <a:gd name="T16" fmla="*/ 18294 w 479"/>
                <a:gd name="T17" fmla="*/ 339680 h 392"/>
                <a:gd name="T18" fmla="*/ 30491 w 479"/>
                <a:gd name="T19" fmla="*/ 370701 h 392"/>
                <a:gd name="T20" fmla="*/ 102144 w 479"/>
                <a:gd name="T21" fmla="*/ 345884 h 392"/>
                <a:gd name="T22" fmla="*/ 121962 w 479"/>
                <a:gd name="T23" fmla="*/ 364497 h 392"/>
                <a:gd name="T24" fmla="*/ 89947 w 479"/>
                <a:gd name="T25" fmla="*/ 485479 h 392"/>
                <a:gd name="T26" fmla="*/ 134159 w 479"/>
                <a:gd name="T27" fmla="*/ 527357 h 392"/>
                <a:gd name="T28" fmla="*/ 121962 w 479"/>
                <a:gd name="T29" fmla="*/ 594053 h 392"/>
                <a:gd name="T30" fmla="*/ 160076 w 479"/>
                <a:gd name="T31" fmla="*/ 600257 h 392"/>
                <a:gd name="T32" fmla="*/ 204287 w 479"/>
                <a:gd name="T33" fmla="*/ 558378 h 392"/>
                <a:gd name="T34" fmla="*/ 216483 w 479"/>
                <a:gd name="T35" fmla="*/ 569236 h 392"/>
                <a:gd name="T36" fmla="*/ 300332 w 479"/>
                <a:gd name="T37" fmla="*/ 606461 h 392"/>
                <a:gd name="T38" fmla="*/ 318627 w 479"/>
                <a:gd name="T39" fmla="*/ 594053 h 392"/>
                <a:gd name="T40" fmla="*/ 318627 w 479"/>
                <a:gd name="T41" fmla="*/ 569236 h 392"/>
                <a:gd name="T42" fmla="*/ 336921 w 479"/>
                <a:gd name="T43" fmla="*/ 552174 h 392"/>
                <a:gd name="T44" fmla="*/ 452785 w 479"/>
                <a:gd name="T45" fmla="*/ 477724 h 392"/>
                <a:gd name="T46" fmla="*/ 474129 w 479"/>
                <a:gd name="T47" fmla="*/ 504092 h 392"/>
                <a:gd name="T48" fmla="*/ 541208 w 479"/>
                <a:gd name="T49" fmla="*/ 527357 h 392"/>
                <a:gd name="T50" fmla="*/ 588469 w 479"/>
                <a:gd name="T51" fmla="*/ 473071 h 392"/>
                <a:gd name="T52" fmla="*/ 600665 w 479"/>
                <a:gd name="T53" fmla="*/ 485479 h 392"/>
                <a:gd name="T54" fmla="*/ 632680 w 479"/>
                <a:gd name="T55" fmla="*/ 485479 h 392"/>
                <a:gd name="T56" fmla="*/ 632680 w 479"/>
                <a:gd name="T57" fmla="*/ 473071 h 392"/>
                <a:gd name="T58" fmla="*/ 669269 w 479"/>
                <a:gd name="T59" fmla="*/ 462213 h 392"/>
                <a:gd name="T60" fmla="*/ 669269 w 479"/>
                <a:gd name="T61" fmla="*/ 448254 h 392"/>
                <a:gd name="T62" fmla="*/ 684514 w 479"/>
                <a:gd name="T63" fmla="*/ 435845 h 392"/>
                <a:gd name="T64" fmla="*/ 689088 w 479"/>
                <a:gd name="T65" fmla="*/ 435845 h 392"/>
                <a:gd name="T66" fmla="*/ 728725 w 479"/>
                <a:gd name="T67" fmla="*/ 400171 h 392"/>
                <a:gd name="T68" fmla="*/ 696710 w 479"/>
                <a:gd name="T69" fmla="*/ 352089 h 392"/>
                <a:gd name="T70" fmla="*/ 715005 w 479"/>
                <a:gd name="T71" fmla="*/ 279189 h 392"/>
                <a:gd name="T72" fmla="*/ 696710 w 479"/>
                <a:gd name="T73" fmla="*/ 254372 h 392"/>
                <a:gd name="T74" fmla="*/ 637254 w 479"/>
                <a:gd name="T75" fmla="*/ 266781 h 392"/>
                <a:gd name="T76" fmla="*/ 632680 w 479"/>
                <a:gd name="T77" fmla="*/ 260577 h 392"/>
                <a:gd name="T78" fmla="*/ 696710 w 479"/>
                <a:gd name="T79" fmla="*/ 193881 h 392"/>
                <a:gd name="T80" fmla="*/ 669269 w 479"/>
                <a:gd name="T81" fmla="*/ 97716 h 392"/>
                <a:gd name="T82" fmla="*/ 625057 w 479"/>
                <a:gd name="T83" fmla="*/ 120982 h 392"/>
                <a:gd name="T84" fmla="*/ 593042 w 479"/>
                <a:gd name="T85" fmla="*/ 91512 h 392"/>
                <a:gd name="T86" fmla="*/ 554929 w 479"/>
                <a:gd name="T87" fmla="*/ 41878 h 392"/>
                <a:gd name="T88" fmla="*/ 554929 w 479"/>
                <a:gd name="T89" fmla="*/ 18613 h 392"/>
                <a:gd name="T90" fmla="*/ 529012 w 479"/>
                <a:gd name="T91" fmla="*/ 12408 h 392"/>
                <a:gd name="T92" fmla="*/ 504620 w 479"/>
                <a:gd name="T93" fmla="*/ 23266 h 392"/>
                <a:gd name="T94" fmla="*/ 452785 w 479"/>
                <a:gd name="T95" fmla="*/ 0 h 392"/>
                <a:gd name="T96" fmla="*/ 432967 w 479"/>
                <a:gd name="T97" fmla="*/ 48083 h 392"/>
                <a:gd name="T98" fmla="*/ 396378 w 479"/>
                <a:gd name="T99" fmla="*/ 54287 h 392"/>
                <a:gd name="T100" fmla="*/ 365887 w 479"/>
                <a:gd name="T101" fmla="*/ 97716 h 392"/>
                <a:gd name="T102" fmla="*/ 349117 w 479"/>
                <a:gd name="T103" fmla="*/ 83757 h 392"/>
                <a:gd name="T104" fmla="*/ 318627 w 479"/>
                <a:gd name="T105" fmla="*/ 97716 h 392"/>
                <a:gd name="T106" fmla="*/ 282038 w 479"/>
                <a:gd name="T107" fmla="*/ 72899 h 392"/>
                <a:gd name="T108" fmla="*/ 240876 w 479"/>
                <a:gd name="T109" fmla="*/ 110125 h 392"/>
                <a:gd name="T110" fmla="*/ 240876 w 479"/>
                <a:gd name="T111" fmla="*/ 128737 h 392"/>
                <a:gd name="T112" fmla="*/ 312529 w 479"/>
                <a:gd name="T113" fmla="*/ 162860 h 392"/>
                <a:gd name="T114" fmla="*/ 324725 w 479"/>
                <a:gd name="T115" fmla="*/ 189228 h 392"/>
                <a:gd name="T116" fmla="*/ 282038 w 479"/>
                <a:gd name="T117" fmla="*/ 206290 h 392"/>
                <a:gd name="T118" fmla="*/ 204287 w 479"/>
                <a:gd name="T119" fmla="*/ 200086 h 3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79" h="392">
                  <a:moveTo>
                    <a:pt x="134" y="129"/>
                  </a:moveTo>
                  <a:lnTo>
                    <a:pt x="122" y="161"/>
                  </a:lnTo>
                  <a:lnTo>
                    <a:pt x="100" y="168"/>
                  </a:lnTo>
                  <a:lnTo>
                    <a:pt x="59" y="161"/>
                  </a:lnTo>
                  <a:lnTo>
                    <a:pt x="46" y="172"/>
                  </a:lnTo>
                  <a:lnTo>
                    <a:pt x="25" y="164"/>
                  </a:lnTo>
                  <a:lnTo>
                    <a:pt x="0" y="191"/>
                  </a:lnTo>
                  <a:lnTo>
                    <a:pt x="12" y="203"/>
                  </a:lnTo>
                  <a:lnTo>
                    <a:pt x="12" y="219"/>
                  </a:lnTo>
                  <a:lnTo>
                    <a:pt x="20" y="239"/>
                  </a:lnTo>
                  <a:lnTo>
                    <a:pt x="67" y="223"/>
                  </a:lnTo>
                  <a:lnTo>
                    <a:pt x="80" y="235"/>
                  </a:lnTo>
                  <a:lnTo>
                    <a:pt x="59" y="313"/>
                  </a:lnTo>
                  <a:lnTo>
                    <a:pt x="88" y="340"/>
                  </a:lnTo>
                  <a:lnTo>
                    <a:pt x="80" y="383"/>
                  </a:lnTo>
                  <a:lnTo>
                    <a:pt x="105" y="387"/>
                  </a:lnTo>
                  <a:lnTo>
                    <a:pt x="134" y="360"/>
                  </a:lnTo>
                  <a:lnTo>
                    <a:pt x="142" y="367"/>
                  </a:lnTo>
                  <a:lnTo>
                    <a:pt x="197" y="391"/>
                  </a:lnTo>
                  <a:lnTo>
                    <a:pt x="209" y="383"/>
                  </a:lnTo>
                  <a:lnTo>
                    <a:pt x="209" y="367"/>
                  </a:lnTo>
                  <a:lnTo>
                    <a:pt x="221" y="356"/>
                  </a:lnTo>
                  <a:lnTo>
                    <a:pt x="297" y="308"/>
                  </a:lnTo>
                  <a:lnTo>
                    <a:pt x="311" y="325"/>
                  </a:lnTo>
                  <a:lnTo>
                    <a:pt x="355" y="340"/>
                  </a:lnTo>
                  <a:lnTo>
                    <a:pt x="386" y="305"/>
                  </a:lnTo>
                  <a:lnTo>
                    <a:pt x="394" y="313"/>
                  </a:lnTo>
                  <a:lnTo>
                    <a:pt x="415" y="313"/>
                  </a:lnTo>
                  <a:lnTo>
                    <a:pt x="415" y="305"/>
                  </a:lnTo>
                  <a:lnTo>
                    <a:pt x="439" y="298"/>
                  </a:lnTo>
                  <a:lnTo>
                    <a:pt x="439" y="289"/>
                  </a:lnTo>
                  <a:lnTo>
                    <a:pt x="449" y="281"/>
                  </a:lnTo>
                  <a:lnTo>
                    <a:pt x="452" y="281"/>
                  </a:lnTo>
                  <a:lnTo>
                    <a:pt x="478" y="258"/>
                  </a:lnTo>
                  <a:lnTo>
                    <a:pt x="457" y="227"/>
                  </a:lnTo>
                  <a:lnTo>
                    <a:pt x="469" y="180"/>
                  </a:lnTo>
                  <a:lnTo>
                    <a:pt x="457" y="164"/>
                  </a:lnTo>
                  <a:lnTo>
                    <a:pt x="418" y="172"/>
                  </a:lnTo>
                  <a:lnTo>
                    <a:pt x="415" y="168"/>
                  </a:lnTo>
                  <a:lnTo>
                    <a:pt x="457" y="125"/>
                  </a:lnTo>
                  <a:lnTo>
                    <a:pt x="439" y="63"/>
                  </a:lnTo>
                  <a:lnTo>
                    <a:pt x="410" y="78"/>
                  </a:lnTo>
                  <a:lnTo>
                    <a:pt x="389" y="59"/>
                  </a:lnTo>
                  <a:lnTo>
                    <a:pt x="364" y="27"/>
                  </a:lnTo>
                  <a:lnTo>
                    <a:pt x="364" y="12"/>
                  </a:lnTo>
                  <a:lnTo>
                    <a:pt x="347" y="8"/>
                  </a:lnTo>
                  <a:lnTo>
                    <a:pt x="331" y="15"/>
                  </a:lnTo>
                  <a:lnTo>
                    <a:pt x="297" y="0"/>
                  </a:lnTo>
                  <a:lnTo>
                    <a:pt x="284" y="31"/>
                  </a:lnTo>
                  <a:lnTo>
                    <a:pt x="260" y="35"/>
                  </a:lnTo>
                  <a:lnTo>
                    <a:pt x="240" y="63"/>
                  </a:lnTo>
                  <a:lnTo>
                    <a:pt x="229" y="54"/>
                  </a:lnTo>
                  <a:lnTo>
                    <a:pt x="209" y="63"/>
                  </a:lnTo>
                  <a:lnTo>
                    <a:pt x="185" y="47"/>
                  </a:lnTo>
                  <a:lnTo>
                    <a:pt x="158" y="71"/>
                  </a:lnTo>
                  <a:lnTo>
                    <a:pt x="158" y="83"/>
                  </a:lnTo>
                  <a:lnTo>
                    <a:pt x="205" y="105"/>
                  </a:lnTo>
                  <a:lnTo>
                    <a:pt x="213" y="122"/>
                  </a:lnTo>
                  <a:lnTo>
                    <a:pt x="185" y="133"/>
                  </a:lnTo>
                  <a:lnTo>
                    <a:pt x="134" y="129"/>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0" name="未知"/>
            <p:cNvSpPr>
              <a:spLocks/>
            </p:cNvSpPr>
            <p:nvPr/>
          </p:nvSpPr>
          <p:spPr bwMode="auto">
            <a:xfrm>
              <a:off x="3993435" y="4883684"/>
              <a:ext cx="702409" cy="584832"/>
            </a:xfrm>
            <a:custGeom>
              <a:avLst/>
              <a:gdLst>
                <a:gd name="T0" fmla="*/ 204287 w 479"/>
                <a:gd name="T1" fmla="*/ 200086 h 392"/>
                <a:gd name="T2" fmla="*/ 185993 w 479"/>
                <a:gd name="T3" fmla="*/ 249719 h 392"/>
                <a:gd name="T4" fmla="*/ 152453 w 479"/>
                <a:gd name="T5" fmla="*/ 260577 h 392"/>
                <a:gd name="T6" fmla="*/ 89947 w 479"/>
                <a:gd name="T7" fmla="*/ 249719 h 392"/>
                <a:gd name="T8" fmla="*/ 70128 w 479"/>
                <a:gd name="T9" fmla="*/ 266781 h 392"/>
                <a:gd name="T10" fmla="*/ 38113 w 479"/>
                <a:gd name="T11" fmla="*/ 254372 h 392"/>
                <a:gd name="T12" fmla="*/ 0 w 479"/>
                <a:gd name="T13" fmla="*/ 296251 h 392"/>
                <a:gd name="T14" fmla="*/ 18294 w 479"/>
                <a:gd name="T15" fmla="*/ 314863 h 392"/>
                <a:gd name="T16" fmla="*/ 18294 w 479"/>
                <a:gd name="T17" fmla="*/ 339680 h 392"/>
                <a:gd name="T18" fmla="*/ 30491 w 479"/>
                <a:gd name="T19" fmla="*/ 370701 h 392"/>
                <a:gd name="T20" fmla="*/ 102144 w 479"/>
                <a:gd name="T21" fmla="*/ 345884 h 392"/>
                <a:gd name="T22" fmla="*/ 121962 w 479"/>
                <a:gd name="T23" fmla="*/ 364497 h 392"/>
                <a:gd name="T24" fmla="*/ 89947 w 479"/>
                <a:gd name="T25" fmla="*/ 485479 h 392"/>
                <a:gd name="T26" fmla="*/ 134159 w 479"/>
                <a:gd name="T27" fmla="*/ 527357 h 392"/>
                <a:gd name="T28" fmla="*/ 121962 w 479"/>
                <a:gd name="T29" fmla="*/ 594053 h 392"/>
                <a:gd name="T30" fmla="*/ 160076 w 479"/>
                <a:gd name="T31" fmla="*/ 600257 h 392"/>
                <a:gd name="T32" fmla="*/ 204287 w 479"/>
                <a:gd name="T33" fmla="*/ 558378 h 392"/>
                <a:gd name="T34" fmla="*/ 216483 w 479"/>
                <a:gd name="T35" fmla="*/ 569236 h 392"/>
                <a:gd name="T36" fmla="*/ 300332 w 479"/>
                <a:gd name="T37" fmla="*/ 606461 h 392"/>
                <a:gd name="T38" fmla="*/ 318627 w 479"/>
                <a:gd name="T39" fmla="*/ 594053 h 392"/>
                <a:gd name="T40" fmla="*/ 318627 w 479"/>
                <a:gd name="T41" fmla="*/ 569236 h 392"/>
                <a:gd name="T42" fmla="*/ 336921 w 479"/>
                <a:gd name="T43" fmla="*/ 552174 h 392"/>
                <a:gd name="T44" fmla="*/ 452785 w 479"/>
                <a:gd name="T45" fmla="*/ 477724 h 392"/>
                <a:gd name="T46" fmla="*/ 474129 w 479"/>
                <a:gd name="T47" fmla="*/ 504092 h 392"/>
                <a:gd name="T48" fmla="*/ 541208 w 479"/>
                <a:gd name="T49" fmla="*/ 527357 h 392"/>
                <a:gd name="T50" fmla="*/ 588469 w 479"/>
                <a:gd name="T51" fmla="*/ 473071 h 392"/>
                <a:gd name="T52" fmla="*/ 600665 w 479"/>
                <a:gd name="T53" fmla="*/ 485479 h 392"/>
                <a:gd name="T54" fmla="*/ 632680 w 479"/>
                <a:gd name="T55" fmla="*/ 485479 h 392"/>
                <a:gd name="T56" fmla="*/ 632680 w 479"/>
                <a:gd name="T57" fmla="*/ 473071 h 392"/>
                <a:gd name="T58" fmla="*/ 669269 w 479"/>
                <a:gd name="T59" fmla="*/ 462213 h 392"/>
                <a:gd name="T60" fmla="*/ 669269 w 479"/>
                <a:gd name="T61" fmla="*/ 448254 h 392"/>
                <a:gd name="T62" fmla="*/ 684514 w 479"/>
                <a:gd name="T63" fmla="*/ 435845 h 392"/>
                <a:gd name="T64" fmla="*/ 689088 w 479"/>
                <a:gd name="T65" fmla="*/ 435845 h 392"/>
                <a:gd name="T66" fmla="*/ 728725 w 479"/>
                <a:gd name="T67" fmla="*/ 400171 h 392"/>
                <a:gd name="T68" fmla="*/ 696710 w 479"/>
                <a:gd name="T69" fmla="*/ 352089 h 392"/>
                <a:gd name="T70" fmla="*/ 715005 w 479"/>
                <a:gd name="T71" fmla="*/ 279189 h 392"/>
                <a:gd name="T72" fmla="*/ 696710 w 479"/>
                <a:gd name="T73" fmla="*/ 254372 h 392"/>
                <a:gd name="T74" fmla="*/ 637254 w 479"/>
                <a:gd name="T75" fmla="*/ 266781 h 392"/>
                <a:gd name="T76" fmla="*/ 632680 w 479"/>
                <a:gd name="T77" fmla="*/ 260577 h 392"/>
                <a:gd name="T78" fmla="*/ 696710 w 479"/>
                <a:gd name="T79" fmla="*/ 193881 h 392"/>
                <a:gd name="T80" fmla="*/ 669269 w 479"/>
                <a:gd name="T81" fmla="*/ 97716 h 392"/>
                <a:gd name="T82" fmla="*/ 625057 w 479"/>
                <a:gd name="T83" fmla="*/ 120982 h 392"/>
                <a:gd name="T84" fmla="*/ 593042 w 479"/>
                <a:gd name="T85" fmla="*/ 91512 h 392"/>
                <a:gd name="T86" fmla="*/ 554929 w 479"/>
                <a:gd name="T87" fmla="*/ 41878 h 392"/>
                <a:gd name="T88" fmla="*/ 554929 w 479"/>
                <a:gd name="T89" fmla="*/ 18613 h 392"/>
                <a:gd name="T90" fmla="*/ 529012 w 479"/>
                <a:gd name="T91" fmla="*/ 12408 h 392"/>
                <a:gd name="T92" fmla="*/ 504620 w 479"/>
                <a:gd name="T93" fmla="*/ 23266 h 392"/>
                <a:gd name="T94" fmla="*/ 452785 w 479"/>
                <a:gd name="T95" fmla="*/ 0 h 392"/>
                <a:gd name="T96" fmla="*/ 432967 w 479"/>
                <a:gd name="T97" fmla="*/ 48083 h 392"/>
                <a:gd name="T98" fmla="*/ 396378 w 479"/>
                <a:gd name="T99" fmla="*/ 54287 h 392"/>
                <a:gd name="T100" fmla="*/ 365887 w 479"/>
                <a:gd name="T101" fmla="*/ 97716 h 392"/>
                <a:gd name="T102" fmla="*/ 349117 w 479"/>
                <a:gd name="T103" fmla="*/ 83757 h 392"/>
                <a:gd name="T104" fmla="*/ 318627 w 479"/>
                <a:gd name="T105" fmla="*/ 97716 h 392"/>
                <a:gd name="T106" fmla="*/ 282038 w 479"/>
                <a:gd name="T107" fmla="*/ 72899 h 392"/>
                <a:gd name="T108" fmla="*/ 240876 w 479"/>
                <a:gd name="T109" fmla="*/ 110125 h 392"/>
                <a:gd name="T110" fmla="*/ 240876 w 479"/>
                <a:gd name="T111" fmla="*/ 128737 h 392"/>
                <a:gd name="T112" fmla="*/ 312529 w 479"/>
                <a:gd name="T113" fmla="*/ 162860 h 392"/>
                <a:gd name="T114" fmla="*/ 324725 w 479"/>
                <a:gd name="T115" fmla="*/ 189228 h 392"/>
                <a:gd name="T116" fmla="*/ 282038 w 479"/>
                <a:gd name="T117" fmla="*/ 206290 h 392"/>
                <a:gd name="T118" fmla="*/ 204287 w 479"/>
                <a:gd name="T119" fmla="*/ 200086 h 3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79" h="392">
                  <a:moveTo>
                    <a:pt x="134" y="129"/>
                  </a:moveTo>
                  <a:lnTo>
                    <a:pt x="122" y="161"/>
                  </a:lnTo>
                  <a:lnTo>
                    <a:pt x="100" y="168"/>
                  </a:lnTo>
                  <a:lnTo>
                    <a:pt x="59" y="161"/>
                  </a:lnTo>
                  <a:lnTo>
                    <a:pt x="46" y="172"/>
                  </a:lnTo>
                  <a:lnTo>
                    <a:pt x="25" y="164"/>
                  </a:lnTo>
                  <a:lnTo>
                    <a:pt x="0" y="191"/>
                  </a:lnTo>
                  <a:lnTo>
                    <a:pt x="12" y="203"/>
                  </a:lnTo>
                  <a:lnTo>
                    <a:pt x="12" y="219"/>
                  </a:lnTo>
                  <a:lnTo>
                    <a:pt x="20" y="239"/>
                  </a:lnTo>
                  <a:lnTo>
                    <a:pt x="67" y="223"/>
                  </a:lnTo>
                  <a:lnTo>
                    <a:pt x="80" y="235"/>
                  </a:lnTo>
                  <a:lnTo>
                    <a:pt x="59" y="313"/>
                  </a:lnTo>
                  <a:lnTo>
                    <a:pt x="88" y="340"/>
                  </a:lnTo>
                  <a:lnTo>
                    <a:pt x="80" y="383"/>
                  </a:lnTo>
                  <a:lnTo>
                    <a:pt x="105" y="387"/>
                  </a:lnTo>
                  <a:lnTo>
                    <a:pt x="134" y="360"/>
                  </a:lnTo>
                  <a:lnTo>
                    <a:pt x="142" y="367"/>
                  </a:lnTo>
                  <a:lnTo>
                    <a:pt x="197" y="391"/>
                  </a:lnTo>
                  <a:lnTo>
                    <a:pt x="209" y="383"/>
                  </a:lnTo>
                  <a:lnTo>
                    <a:pt x="209" y="367"/>
                  </a:lnTo>
                  <a:lnTo>
                    <a:pt x="221" y="356"/>
                  </a:lnTo>
                  <a:lnTo>
                    <a:pt x="297" y="308"/>
                  </a:lnTo>
                  <a:lnTo>
                    <a:pt x="311" y="325"/>
                  </a:lnTo>
                  <a:lnTo>
                    <a:pt x="355" y="340"/>
                  </a:lnTo>
                  <a:lnTo>
                    <a:pt x="386" y="305"/>
                  </a:lnTo>
                  <a:lnTo>
                    <a:pt x="394" y="313"/>
                  </a:lnTo>
                  <a:lnTo>
                    <a:pt x="415" y="313"/>
                  </a:lnTo>
                  <a:lnTo>
                    <a:pt x="415" y="305"/>
                  </a:lnTo>
                  <a:lnTo>
                    <a:pt x="439" y="298"/>
                  </a:lnTo>
                  <a:lnTo>
                    <a:pt x="439" y="289"/>
                  </a:lnTo>
                  <a:lnTo>
                    <a:pt x="449" y="281"/>
                  </a:lnTo>
                  <a:lnTo>
                    <a:pt x="452" y="281"/>
                  </a:lnTo>
                  <a:lnTo>
                    <a:pt x="478" y="258"/>
                  </a:lnTo>
                  <a:lnTo>
                    <a:pt x="457" y="227"/>
                  </a:lnTo>
                  <a:lnTo>
                    <a:pt x="469" y="180"/>
                  </a:lnTo>
                  <a:lnTo>
                    <a:pt x="457" y="164"/>
                  </a:lnTo>
                  <a:lnTo>
                    <a:pt x="418" y="172"/>
                  </a:lnTo>
                  <a:lnTo>
                    <a:pt x="415" y="168"/>
                  </a:lnTo>
                  <a:lnTo>
                    <a:pt x="457" y="125"/>
                  </a:lnTo>
                  <a:lnTo>
                    <a:pt x="439" y="63"/>
                  </a:lnTo>
                  <a:lnTo>
                    <a:pt x="410" y="78"/>
                  </a:lnTo>
                  <a:lnTo>
                    <a:pt x="389" y="59"/>
                  </a:lnTo>
                  <a:lnTo>
                    <a:pt x="364" y="27"/>
                  </a:lnTo>
                  <a:lnTo>
                    <a:pt x="364" y="12"/>
                  </a:lnTo>
                  <a:lnTo>
                    <a:pt x="347" y="8"/>
                  </a:lnTo>
                  <a:lnTo>
                    <a:pt x="331" y="15"/>
                  </a:lnTo>
                  <a:lnTo>
                    <a:pt x="297" y="0"/>
                  </a:lnTo>
                  <a:lnTo>
                    <a:pt x="284" y="31"/>
                  </a:lnTo>
                  <a:lnTo>
                    <a:pt x="260" y="35"/>
                  </a:lnTo>
                  <a:lnTo>
                    <a:pt x="240" y="63"/>
                  </a:lnTo>
                  <a:lnTo>
                    <a:pt x="229" y="54"/>
                  </a:lnTo>
                  <a:lnTo>
                    <a:pt x="209" y="63"/>
                  </a:lnTo>
                  <a:lnTo>
                    <a:pt x="185" y="47"/>
                  </a:lnTo>
                  <a:lnTo>
                    <a:pt x="158" y="71"/>
                  </a:lnTo>
                  <a:lnTo>
                    <a:pt x="158" y="83"/>
                  </a:lnTo>
                  <a:lnTo>
                    <a:pt x="205" y="105"/>
                  </a:lnTo>
                  <a:lnTo>
                    <a:pt x="213" y="122"/>
                  </a:lnTo>
                  <a:lnTo>
                    <a:pt x="185" y="133"/>
                  </a:lnTo>
                  <a:lnTo>
                    <a:pt x="134" y="129"/>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1" name="未知"/>
            <p:cNvSpPr>
              <a:spLocks/>
            </p:cNvSpPr>
            <p:nvPr/>
          </p:nvSpPr>
          <p:spPr bwMode="auto">
            <a:xfrm>
              <a:off x="5627298" y="4486672"/>
              <a:ext cx="439769" cy="485579"/>
            </a:xfrm>
            <a:custGeom>
              <a:avLst/>
              <a:gdLst>
                <a:gd name="T0" fmla="*/ 332928 w 298"/>
                <a:gd name="T1" fmla="*/ 480048 h 326"/>
                <a:gd name="T2" fmla="*/ 262353 w 298"/>
                <a:gd name="T3" fmla="*/ 503276 h 326"/>
                <a:gd name="T4" fmla="*/ 223997 w 298"/>
                <a:gd name="T5" fmla="*/ 466111 h 326"/>
                <a:gd name="T6" fmla="*/ 199450 w 298"/>
                <a:gd name="T7" fmla="*/ 497082 h 326"/>
                <a:gd name="T8" fmla="*/ 151889 w 298"/>
                <a:gd name="T9" fmla="*/ 497082 h 326"/>
                <a:gd name="T10" fmla="*/ 133478 w 298"/>
                <a:gd name="T11" fmla="*/ 461466 h 326"/>
                <a:gd name="T12" fmla="*/ 115067 w 298"/>
                <a:gd name="T13" fmla="*/ 411912 h 326"/>
                <a:gd name="T14" fmla="*/ 70574 w 298"/>
                <a:gd name="T15" fmla="*/ 405718 h 326"/>
                <a:gd name="T16" fmla="*/ 30685 w 298"/>
                <a:gd name="T17" fmla="*/ 328291 h 326"/>
                <a:gd name="T18" fmla="*/ 0 w 298"/>
                <a:gd name="T19" fmla="*/ 291126 h 326"/>
                <a:gd name="T20" fmla="*/ 18411 w 298"/>
                <a:gd name="T21" fmla="*/ 272544 h 326"/>
                <a:gd name="T22" fmla="*/ 30685 w 298"/>
                <a:gd name="T23" fmla="*/ 267898 h 326"/>
                <a:gd name="T24" fmla="*/ 76711 w 298"/>
                <a:gd name="T25" fmla="*/ 207505 h 326"/>
                <a:gd name="T26" fmla="*/ 70574 w 298"/>
                <a:gd name="T27" fmla="*/ 151757 h 326"/>
                <a:gd name="T28" fmla="*/ 88985 w 298"/>
                <a:gd name="T29" fmla="*/ 133175 h 326"/>
                <a:gd name="T30" fmla="*/ 119670 w 298"/>
                <a:gd name="T31" fmla="*/ 128529 h 326"/>
                <a:gd name="T32" fmla="*/ 133478 w 298"/>
                <a:gd name="T33" fmla="*/ 116141 h 326"/>
                <a:gd name="T34" fmla="*/ 119670 w 298"/>
                <a:gd name="T35" fmla="*/ 91364 h 326"/>
                <a:gd name="T36" fmla="*/ 139615 w 298"/>
                <a:gd name="T37" fmla="*/ 66587 h 326"/>
                <a:gd name="T38" fmla="*/ 139615 w 298"/>
                <a:gd name="T39" fmla="*/ 18583 h 326"/>
                <a:gd name="T40" fmla="*/ 165697 w 298"/>
                <a:gd name="T41" fmla="*/ 6194 h 326"/>
                <a:gd name="T42" fmla="*/ 204052 w 298"/>
                <a:gd name="T43" fmla="*/ 30971 h 326"/>
                <a:gd name="T44" fmla="*/ 262353 w 298"/>
                <a:gd name="T45" fmla="*/ 41811 h 326"/>
                <a:gd name="T46" fmla="*/ 296106 w 298"/>
                <a:gd name="T47" fmla="*/ 0 h 326"/>
                <a:gd name="T48" fmla="*/ 339064 w 298"/>
                <a:gd name="T49" fmla="*/ 37165 h 326"/>
                <a:gd name="T50" fmla="*/ 320654 w 298"/>
                <a:gd name="T51" fmla="*/ 49553 h 326"/>
                <a:gd name="T52" fmla="*/ 296106 w 298"/>
                <a:gd name="T53" fmla="*/ 78976 h 326"/>
                <a:gd name="T54" fmla="*/ 262353 w 298"/>
                <a:gd name="T55" fmla="*/ 91364 h 326"/>
                <a:gd name="T56" fmla="*/ 248545 w 298"/>
                <a:gd name="T57" fmla="*/ 97558 h 326"/>
                <a:gd name="T58" fmla="*/ 279230 w 298"/>
                <a:gd name="T59" fmla="*/ 116141 h 326"/>
                <a:gd name="T60" fmla="*/ 345201 w 298"/>
                <a:gd name="T61" fmla="*/ 91364 h 326"/>
                <a:gd name="T62" fmla="*/ 447995 w 298"/>
                <a:gd name="T63" fmla="*/ 133175 h 326"/>
                <a:gd name="T64" fmla="*/ 455666 w 298"/>
                <a:gd name="T65" fmla="*/ 212150 h 326"/>
                <a:gd name="T66" fmla="*/ 415776 w 298"/>
                <a:gd name="T67" fmla="*/ 212150 h 326"/>
                <a:gd name="T68" fmla="*/ 415776 w 298"/>
                <a:gd name="T69" fmla="*/ 236927 h 326"/>
                <a:gd name="T70" fmla="*/ 435721 w 298"/>
                <a:gd name="T71" fmla="*/ 272544 h 326"/>
                <a:gd name="T72" fmla="*/ 415776 w 298"/>
                <a:gd name="T73" fmla="*/ 291126 h 326"/>
                <a:gd name="T74" fmla="*/ 435721 w 298"/>
                <a:gd name="T75" fmla="*/ 322097 h 326"/>
                <a:gd name="T76" fmla="*/ 403502 w 298"/>
                <a:gd name="T77" fmla="*/ 363908 h 326"/>
                <a:gd name="T78" fmla="*/ 389694 w 298"/>
                <a:gd name="T79" fmla="*/ 345325 h 326"/>
                <a:gd name="T80" fmla="*/ 339064 w 298"/>
                <a:gd name="T81" fmla="*/ 461466 h 326"/>
                <a:gd name="T82" fmla="*/ 332928 w 298"/>
                <a:gd name="T83" fmla="*/ 480048 h 3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8" h="326">
                  <a:moveTo>
                    <a:pt x="217" y="310"/>
                  </a:moveTo>
                  <a:lnTo>
                    <a:pt x="171" y="325"/>
                  </a:lnTo>
                  <a:lnTo>
                    <a:pt x="146" y="301"/>
                  </a:lnTo>
                  <a:lnTo>
                    <a:pt x="130" y="321"/>
                  </a:lnTo>
                  <a:lnTo>
                    <a:pt x="99" y="321"/>
                  </a:lnTo>
                  <a:lnTo>
                    <a:pt x="87" y="298"/>
                  </a:lnTo>
                  <a:lnTo>
                    <a:pt x="75" y="266"/>
                  </a:lnTo>
                  <a:lnTo>
                    <a:pt x="46" y="262"/>
                  </a:lnTo>
                  <a:lnTo>
                    <a:pt x="20" y="212"/>
                  </a:lnTo>
                  <a:lnTo>
                    <a:pt x="0" y="188"/>
                  </a:lnTo>
                  <a:lnTo>
                    <a:pt x="12" y="176"/>
                  </a:lnTo>
                  <a:lnTo>
                    <a:pt x="20" y="173"/>
                  </a:lnTo>
                  <a:lnTo>
                    <a:pt x="50" y="134"/>
                  </a:lnTo>
                  <a:lnTo>
                    <a:pt x="46" y="98"/>
                  </a:lnTo>
                  <a:lnTo>
                    <a:pt x="58" y="86"/>
                  </a:lnTo>
                  <a:lnTo>
                    <a:pt x="78" y="83"/>
                  </a:lnTo>
                  <a:lnTo>
                    <a:pt x="87" y="75"/>
                  </a:lnTo>
                  <a:lnTo>
                    <a:pt x="78" y="59"/>
                  </a:lnTo>
                  <a:lnTo>
                    <a:pt x="91" y="43"/>
                  </a:lnTo>
                  <a:lnTo>
                    <a:pt x="91" y="12"/>
                  </a:lnTo>
                  <a:lnTo>
                    <a:pt x="108" y="4"/>
                  </a:lnTo>
                  <a:lnTo>
                    <a:pt x="133" y="20"/>
                  </a:lnTo>
                  <a:lnTo>
                    <a:pt x="171" y="27"/>
                  </a:lnTo>
                  <a:lnTo>
                    <a:pt x="193" y="0"/>
                  </a:lnTo>
                  <a:lnTo>
                    <a:pt x="221" y="24"/>
                  </a:lnTo>
                  <a:lnTo>
                    <a:pt x="209" y="32"/>
                  </a:lnTo>
                  <a:lnTo>
                    <a:pt x="193" y="51"/>
                  </a:lnTo>
                  <a:lnTo>
                    <a:pt x="171" y="59"/>
                  </a:lnTo>
                  <a:lnTo>
                    <a:pt x="162" y="63"/>
                  </a:lnTo>
                  <a:lnTo>
                    <a:pt x="182" y="75"/>
                  </a:lnTo>
                  <a:lnTo>
                    <a:pt x="225" y="59"/>
                  </a:lnTo>
                  <a:lnTo>
                    <a:pt x="292" y="86"/>
                  </a:lnTo>
                  <a:lnTo>
                    <a:pt x="297" y="137"/>
                  </a:lnTo>
                  <a:lnTo>
                    <a:pt x="271" y="137"/>
                  </a:lnTo>
                  <a:lnTo>
                    <a:pt x="271" y="153"/>
                  </a:lnTo>
                  <a:lnTo>
                    <a:pt x="284" y="176"/>
                  </a:lnTo>
                  <a:lnTo>
                    <a:pt x="271" y="188"/>
                  </a:lnTo>
                  <a:lnTo>
                    <a:pt x="284" y="208"/>
                  </a:lnTo>
                  <a:lnTo>
                    <a:pt x="263" y="235"/>
                  </a:lnTo>
                  <a:lnTo>
                    <a:pt x="254" y="223"/>
                  </a:lnTo>
                  <a:lnTo>
                    <a:pt x="221" y="298"/>
                  </a:lnTo>
                  <a:lnTo>
                    <a:pt x="217" y="310"/>
                  </a:lnTo>
                </a:path>
              </a:pathLst>
            </a:custGeom>
            <a:solidFill>
              <a:srgbClr val="FFC00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2" name="未知"/>
            <p:cNvSpPr>
              <a:spLocks/>
            </p:cNvSpPr>
            <p:nvPr/>
          </p:nvSpPr>
          <p:spPr bwMode="auto">
            <a:xfrm>
              <a:off x="5213489" y="4132413"/>
              <a:ext cx="548184" cy="616898"/>
            </a:xfrm>
            <a:custGeom>
              <a:avLst/>
              <a:gdLst>
                <a:gd name="T0" fmla="*/ 131401 w 373"/>
                <a:gd name="T1" fmla="*/ 0 h 414"/>
                <a:gd name="T2" fmla="*/ 235299 w 373"/>
                <a:gd name="T3" fmla="*/ 54220 h 414"/>
                <a:gd name="T4" fmla="*/ 311694 w 373"/>
                <a:gd name="T5" fmla="*/ 83654 h 414"/>
                <a:gd name="T6" fmla="*/ 343781 w 373"/>
                <a:gd name="T7" fmla="*/ 91400 h 414"/>
                <a:gd name="T8" fmla="*/ 369755 w 373"/>
                <a:gd name="T9" fmla="*/ 167309 h 414"/>
                <a:gd name="T10" fmla="*/ 427816 w 373"/>
                <a:gd name="T11" fmla="*/ 204488 h 414"/>
                <a:gd name="T12" fmla="*/ 472125 w 373"/>
                <a:gd name="T13" fmla="*/ 175054 h 414"/>
                <a:gd name="T14" fmla="*/ 484349 w 373"/>
                <a:gd name="T15" fmla="*/ 223078 h 414"/>
                <a:gd name="T16" fmla="*/ 435456 w 373"/>
                <a:gd name="T17" fmla="*/ 246316 h 414"/>
                <a:gd name="T18" fmla="*/ 407953 w 373"/>
                <a:gd name="T19" fmla="*/ 288143 h 414"/>
                <a:gd name="T20" fmla="*/ 472125 w 373"/>
                <a:gd name="T21" fmla="*/ 343912 h 414"/>
                <a:gd name="T22" fmla="*/ 568384 w 373"/>
                <a:gd name="T23" fmla="*/ 385739 h 414"/>
                <a:gd name="T24" fmla="*/ 548521 w 373"/>
                <a:gd name="T25" fmla="*/ 458550 h 414"/>
                <a:gd name="T26" fmla="*/ 548521 w 373"/>
                <a:gd name="T27" fmla="*/ 495729 h 414"/>
                <a:gd name="T28" fmla="*/ 498100 w 373"/>
                <a:gd name="T29" fmla="*/ 518967 h 414"/>
                <a:gd name="T30" fmla="*/ 459902 w 373"/>
                <a:gd name="T31" fmla="*/ 635153 h 414"/>
                <a:gd name="T32" fmla="*/ 420176 w 373"/>
                <a:gd name="T33" fmla="*/ 616564 h 414"/>
                <a:gd name="T34" fmla="*/ 331557 w 373"/>
                <a:gd name="T35" fmla="*/ 591777 h 414"/>
                <a:gd name="T36" fmla="*/ 259745 w 373"/>
                <a:gd name="T37" fmla="*/ 627408 h 414"/>
                <a:gd name="T38" fmla="*/ 279608 w 373"/>
                <a:gd name="T39" fmla="*/ 579384 h 414"/>
                <a:gd name="T40" fmla="*/ 197101 w 373"/>
                <a:gd name="T41" fmla="*/ 604170 h 414"/>
                <a:gd name="T42" fmla="*/ 158903 w 373"/>
                <a:gd name="T43" fmla="*/ 470943 h 414"/>
                <a:gd name="T44" fmla="*/ 119177 w 373"/>
                <a:gd name="T45" fmla="*/ 446157 h 414"/>
                <a:gd name="T46" fmla="*/ 88619 w 373"/>
                <a:gd name="T47" fmla="*/ 379543 h 414"/>
                <a:gd name="T48" fmla="*/ 126817 w 373"/>
                <a:gd name="T49" fmla="*/ 333068 h 414"/>
                <a:gd name="T50" fmla="*/ 106954 w 373"/>
                <a:gd name="T51" fmla="*/ 272651 h 414"/>
                <a:gd name="T52" fmla="*/ 30558 w 373"/>
                <a:gd name="T53" fmla="*/ 264905 h 414"/>
                <a:gd name="T54" fmla="*/ 30558 w 373"/>
                <a:gd name="T55" fmla="*/ 198292 h 414"/>
                <a:gd name="T56" fmla="*/ 64172 w 373"/>
                <a:gd name="T57" fmla="*/ 144071 h 414"/>
                <a:gd name="T58" fmla="*/ 76396 w 373"/>
                <a:gd name="T59" fmla="*/ 77458 h 414"/>
                <a:gd name="T60" fmla="*/ 119177 w 373"/>
                <a:gd name="T61" fmla="*/ 120834 h 414"/>
                <a:gd name="T62" fmla="*/ 172654 w 373"/>
                <a:gd name="T63" fmla="*/ 83654 h 414"/>
                <a:gd name="T64" fmla="*/ 119177 w 373"/>
                <a:gd name="T65" fmla="*/ 30983 h 4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73" h="414">
                  <a:moveTo>
                    <a:pt x="75" y="3"/>
                  </a:moveTo>
                  <a:lnTo>
                    <a:pt x="86" y="0"/>
                  </a:lnTo>
                  <a:lnTo>
                    <a:pt x="133" y="15"/>
                  </a:lnTo>
                  <a:lnTo>
                    <a:pt x="154" y="35"/>
                  </a:lnTo>
                  <a:lnTo>
                    <a:pt x="188" y="47"/>
                  </a:lnTo>
                  <a:lnTo>
                    <a:pt x="204" y="54"/>
                  </a:lnTo>
                  <a:lnTo>
                    <a:pt x="222" y="54"/>
                  </a:lnTo>
                  <a:lnTo>
                    <a:pt x="225" y="59"/>
                  </a:lnTo>
                  <a:lnTo>
                    <a:pt x="222" y="101"/>
                  </a:lnTo>
                  <a:lnTo>
                    <a:pt x="242" y="108"/>
                  </a:lnTo>
                  <a:lnTo>
                    <a:pt x="250" y="125"/>
                  </a:lnTo>
                  <a:lnTo>
                    <a:pt x="280" y="132"/>
                  </a:lnTo>
                  <a:lnTo>
                    <a:pt x="293" y="113"/>
                  </a:lnTo>
                  <a:lnTo>
                    <a:pt x="309" y="113"/>
                  </a:lnTo>
                  <a:lnTo>
                    <a:pt x="321" y="128"/>
                  </a:lnTo>
                  <a:lnTo>
                    <a:pt x="317" y="144"/>
                  </a:lnTo>
                  <a:lnTo>
                    <a:pt x="285" y="147"/>
                  </a:lnTo>
                  <a:lnTo>
                    <a:pt x="285" y="159"/>
                  </a:lnTo>
                  <a:lnTo>
                    <a:pt x="285" y="171"/>
                  </a:lnTo>
                  <a:lnTo>
                    <a:pt x="267" y="186"/>
                  </a:lnTo>
                  <a:lnTo>
                    <a:pt x="280" y="203"/>
                  </a:lnTo>
                  <a:lnTo>
                    <a:pt x="309" y="222"/>
                  </a:lnTo>
                  <a:lnTo>
                    <a:pt x="309" y="245"/>
                  </a:lnTo>
                  <a:lnTo>
                    <a:pt x="372" y="249"/>
                  </a:lnTo>
                  <a:lnTo>
                    <a:pt x="372" y="281"/>
                  </a:lnTo>
                  <a:lnTo>
                    <a:pt x="359" y="296"/>
                  </a:lnTo>
                  <a:lnTo>
                    <a:pt x="368" y="312"/>
                  </a:lnTo>
                  <a:lnTo>
                    <a:pt x="359" y="320"/>
                  </a:lnTo>
                  <a:lnTo>
                    <a:pt x="338" y="323"/>
                  </a:lnTo>
                  <a:lnTo>
                    <a:pt x="326" y="335"/>
                  </a:lnTo>
                  <a:lnTo>
                    <a:pt x="329" y="371"/>
                  </a:lnTo>
                  <a:lnTo>
                    <a:pt x="301" y="410"/>
                  </a:lnTo>
                  <a:lnTo>
                    <a:pt x="293" y="413"/>
                  </a:lnTo>
                  <a:lnTo>
                    <a:pt x="275" y="398"/>
                  </a:lnTo>
                  <a:lnTo>
                    <a:pt x="233" y="398"/>
                  </a:lnTo>
                  <a:lnTo>
                    <a:pt x="217" y="382"/>
                  </a:lnTo>
                  <a:lnTo>
                    <a:pt x="183" y="413"/>
                  </a:lnTo>
                  <a:lnTo>
                    <a:pt x="170" y="405"/>
                  </a:lnTo>
                  <a:lnTo>
                    <a:pt x="183" y="382"/>
                  </a:lnTo>
                  <a:lnTo>
                    <a:pt x="183" y="374"/>
                  </a:lnTo>
                  <a:lnTo>
                    <a:pt x="170" y="371"/>
                  </a:lnTo>
                  <a:lnTo>
                    <a:pt x="129" y="390"/>
                  </a:lnTo>
                  <a:lnTo>
                    <a:pt x="91" y="323"/>
                  </a:lnTo>
                  <a:lnTo>
                    <a:pt x="104" y="304"/>
                  </a:lnTo>
                  <a:lnTo>
                    <a:pt x="99" y="296"/>
                  </a:lnTo>
                  <a:lnTo>
                    <a:pt x="78" y="288"/>
                  </a:lnTo>
                  <a:lnTo>
                    <a:pt x="45" y="273"/>
                  </a:lnTo>
                  <a:lnTo>
                    <a:pt x="58" y="245"/>
                  </a:lnTo>
                  <a:lnTo>
                    <a:pt x="78" y="237"/>
                  </a:lnTo>
                  <a:lnTo>
                    <a:pt x="83" y="215"/>
                  </a:lnTo>
                  <a:lnTo>
                    <a:pt x="75" y="179"/>
                  </a:lnTo>
                  <a:lnTo>
                    <a:pt x="70" y="176"/>
                  </a:lnTo>
                  <a:lnTo>
                    <a:pt x="54" y="195"/>
                  </a:lnTo>
                  <a:lnTo>
                    <a:pt x="20" y="171"/>
                  </a:lnTo>
                  <a:lnTo>
                    <a:pt x="0" y="144"/>
                  </a:lnTo>
                  <a:lnTo>
                    <a:pt x="20" y="128"/>
                  </a:lnTo>
                  <a:lnTo>
                    <a:pt x="28" y="101"/>
                  </a:lnTo>
                  <a:lnTo>
                    <a:pt x="42" y="93"/>
                  </a:lnTo>
                  <a:lnTo>
                    <a:pt x="42" y="59"/>
                  </a:lnTo>
                  <a:lnTo>
                    <a:pt x="50" y="50"/>
                  </a:lnTo>
                  <a:lnTo>
                    <a:pt x="66" y="62"/>
                  </a:lnTo>
                  <a:lnTo>
                    <a:pt x="78" y="78"/>
                  </a:lnTo>
                  <a:lnTo>
                    <a:pt x="104" y="62"/>
                  </a:lnTo>
                  <a:lnTo>
                    <a:pt x="113" y="54"/>
                  </a:lnTo>
                  <a:lnTo>
                    <a:pt x="107" y="35"/>
                  </a:lnTo>
                  <a:lnTo>
                    <a:pt x="78" y="20"/>
                  </a:lnTo>
                  <a:lnTo>
                    <a:pt x="75" y="3"/>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3" name="未知"/>
            <p:cNvSpPr>
              <a:spLocks/>
            </p:cNvSpPr>
            <p:nvPr/>
          </p:nvSpPr>
          <p:spPr bwMode="auto">
            <a:xfrm>
              <a:off x="5213489" y="4132413"/>
              <a:ext cx="548184" cy="616898"/>
            </a:xfrm>
            <a:custGeom>
              <a:avLst/>
              <a:gdLst>
                <a:gd name="T0" fmla="*/ 131401 w 373"/>
                <a:gd name="T1" fmla="*/ 0 h 414"/>
                <a:gd name="T2" fmla="*/ 235299 w 373"/>
                <a:gd name="T3" fmla="*/ 54220 h 414"/>
                <a:gd name="T4" fmla="*/ 311694 w 373"/>
                <a:gd name="T5" fmla="*/ 83654 h 414"/>
                <a:gd name="T6" fmla="*/ 343781 w 373"/>
                <a:gd name="T7" fmla="*/ 91400 h 414"/>
                <a:gd name="T8" fmla="*/ 369755 w 373"/>
                <a:gd name="T9" fmla="*/ 167309 h 414"/>
                <a:gd name="T10" fmla="*/ 427816 w 373"/>
                <a:gd name="T11" fmla="*/ 204488 h 414"/>
                <a:gd name="T12" fmla="*/ 472125 w 373"/>
                <a:gd name="T13" fmla="*/ 175054 h 414"/>
                <a:gd name="T14" fmla="*/ 484349 w 373"/>
                <a:gd name="T15" fmla="*/ 223078 h 414"/>
                <a:gd name="T16" fmla="*/ 435456 w 373"/>
                <a:gd name="T17" fmla="*/ 246316 h 414"/>
                <a:gd name="T18" fmla="*/ 407953 w 373"/>
                <a:gd name="T19" fmla="*/ 288143 h 414"/>
                <a:gd name="T20" fmla="*/ 472125 w 373"/>
                <a:gd name="T21" fmla="*/ 343912 h 414"/>
                <a:gd name="T22" fmla="*/ 568384 w 373"/>
                <a:gd name="T23" fmla="*/ 385739 h 414"/>
                <a:gd name="T24" fmla="*/ 548521 w 373"/>
                <a:gd name="T25" fmla="*/ 458550 h 414"/>
                <a:gd name="T26" fmla="*/ 548521 w 373"/>
                <a:gd name="T27" fmla="*/ 495729 h 414"/>
                <a:gd name="T28" fmla="*/ 498100 w 373"/>
                <a:gd name="T29" fmla="*/ 518967 h 414"/>
                <a:gd name="T30" fmla="*/ 459902 w 373"/>
                <a:gd name="T31" fmla="*/ 635153 h 414"/>
                <a:gd name="T32" fmla="*/ 420176 w 373"/>
                <a:gd name="T33" fmla="*/ 616564 h 414"/>
                <a:gd name="T34" fmla="*/ 331557 w 373"/>
                <a:gd name="T35" fmla="*/ 591777 h 414"/>
                <a:gd name="T36" fmla="*/ 259745 w 373"/>
                <a:gd name="T37" fmla="*/ 627408 h 414"/>
                <a:gd name="T38" fmla="*/ 279608 w 373"/>
                <a:gd name="T39" fmla="*/ 579384 h 414"/>
                <a:gd name="T40" fmla="*/ 197101 w 373"/>
                <a:gd name="T41" fmla="*/ 604170 h 414"/>
                <a:gd name="T42" fmla="*/ 158903 w 373"/>
                <a:gd name="T43" fmla="*/ 470943 h 414"/>
                <a:gd name="T44" fmla="*/ 119177 w 373"/>
                <a:gd name="T45" fmla="*/ 446157 h 414"/>
                <a:gd name="T46" fmla="*/ 88619 w 373"/>
                <a:gd name="T47" fmla="*/ 379543 h 414"/>
                <a:gd name="T48" fmla="*/ 126817 w 373"/>
                <a:gd name="T49" fmla="*/ 333068 h 414"/>
                <a:gd name="T50" fmla="*/ 106954 w 373"/>
                <a:gd name="T51" fmla="*/ 272651 h 414"/>
                <a:gd name="T52" fmla="*/ 30558 w 373"/>
                <a:gd name="T53" fmla="*/ 264905 h 414"/>
                <a:gd name="T54" fmla="*/ 30558 w 373"/>
                <a:gd name="T55" fmla="*/ 198292 h 414"/>
                <a:gd name="T56" fmla="*/ 64172 w 373"/>
                <a:gd name="T57" fmla="*/ 144071 h 414"/>
                <a:gd name="T58" fmla="*/ 76396 w 373"/>
                <a:gd name="T59" fmla="*/ 77458 h 414"/>
                <a:gd name="T60" fmla="*/ 119177 w 373"/>
                <a:gd name="T61" fmla="*/ 120834 h 414"/>
                <a:gd name="T62" fmla="*/ 172654 w 373"/>
                <a:gd name="T63" fmla="*/ 83654 h 414"/>
                <a:gd name="T64" fmla="*/ 119177 w 373"/>
                <a:gd name="T65" fmla="*/ 30983 h 4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73" h="414">
                  <a:moveTo>
                    <a:pt x="75" y="3"/>
                  </a:moveTo>
                  <a:lnTo>
                    <a:pt x="86" y="0"/>
                  </a:lnTo>
                  <a:lnTo>
                    <a:pt x="133" y="15"/>
                  </a:lnTo>
                  <a:lnTo>
                    <a:pt x="154" y="35"/>
                  </a:lnTo>
                  <a:lnTo>
                    <a:pt x="188" y="47"/>
                  </a:lnTo>
                  <a:lnTo>
                    <a:pt x="204" y="54"/>
                  </a:lnTo>
                  <a:lnTo>
                    <a:pt x="222" y="54"/>
                  </a:lnTo>
                  <a:lnTo>
                    <a:pt x="225" y="59"/>
                  </a:lnTo>
                  <a:lnTo>
                    <a:pt x="222" y="101"/>
                  </a:lnTo>
                  <a:lnTo>
                    <a:pt x="242" y="108"/>
                  </a:lnTo>
                  <a:lnTo>
                    <a:pt x="250" y="125"/>
                  </a:lnTo>
                  <a:lnTo>
                    <a:pt x="280" y="132"/>
                  </a:lnTo>
                  <a:lnTo>
                    <a:pt x="293" y="113"/>
                  </a:lnTo>
                  <a:lnTo>
                    <a:pt x="309" y="113"/>
                  </a:lnTo>
                  <a:lnTo>
                    <a:pt x="321" y="128"/>
                  </a:lnTo>
                  <a:lnTo>
                    <a:pt x="317" y="144"/>
                  </a:lnTo>
                  <a:lnTo>
                    <a:pt x="285" y="147"/>
                  </a:lnTo>
                  <a:lnTo>
                    <a:pt x="285" y="159"/>
                  </a:lnTo>
                  <a:lnTo>
                    <a:pt x="285" y="171"/>
                  </a:lnTo>
                  <a:lnTo>
                    <a:pt x="267" y="186"/>
                  </a:lnTo>
                  <a:lnTo>
                    <a:pt x="280" y="203"/>
                  </a:lnTo>
                  <a:lnTo>
                    <a:pt x="309" y="222"/>
                  </a:lnTo>
                  <a:lnTo>
                    <a:pt x="309" y="245"/>
                  </a:lnTo>
                  <a:lnTo>
                    <a:pt x="372" y="249"/>
                  </a:lnTo>
                  <a:lnTo>
                    <a:pt x="372" y="281"/>
                  </a:lnTo>
                  <a:lnTo>
                    <a:pt x="359" y="296"/>
                  </a:lnTo>
                  <a:lnTo>
                    <a:pt x="368" y="312"/>
                  </a:lnTo>
                  <a:lnTo>
                    <a:pt x="359" y="320"/>
                  </a:lnTo>
                  <a:lnTo>
                    <a:pt x="338" y="323"/>
                  </a:lnTo>
                  <a:lnTo>
                    <a:pt x="326" y="335"/>
                  </a:lnTo>
                  <a:lnTo>
                    <a:pt x="329" y="371"/>
                  </a:lnTo>
                  <a:lnTo>
                    <a:pt x="301" y="410"/>
                  </a:lnTo>
                  <a:lnTo>
                    <a:pt x="293" y="413"/>
                  </a:lnTo>
                  <a:lnTo>
                    <a:pt x="275" y="398"/>
                  </a:lnTo>
                  <a:lnTo>
                    <a:pt x="233" y="398"/>
                  </a:lnTo>
                  <a:lnTo>
                    <a:pt x="217" y="382"/>
                  </a:lnTo>
                  <a:lnTo>
                    <a:pt x="183" y="413"/>
                  </a:lnTo>
                  <a:lnTo>
                    <a:pt x="170" y="405"/>
                  </a:lnTo>
                  <a:lnTo>
                    <a:pt x="183" y="382"/>
                  </a:lnTo>
                  <a:lnTo>
                    <a:pt x="183" y="374"/>
                  </a:lnTo>
                  <a:lnTo>
                    <a:pt x="170" y="371"/>
                  </a:lnTo>
                  <a:lnTo>
                    <a:pt x="129" y="390"/>
                  </a:lnTo>
                  <a:lnTo>
                    <a:pt x="91" y="323"/>
                  </a:lnTo>
                  <a:lnTo>
                    <a:pt x="104" y="304"/>
                  </a:lnTo>
                  <a:lnTo>
                    <a:pt x="99" y="296"/>
                  </a:lnTo>
                  <a:lnTo>
                    <a:pt x="78" y="288"/>
                  </a:lnTo>
                  <a:lnTo>
                    <a:pt x="45" y="273"/>
                  </a:lnTo>
                  <a:lnTo>
                    <a:pt x="58" y="245"/>
                  </a:lnTo>
                  <a:lnTo>
                    <a:pt x="78" y="237"/>
                  </a:lnTo>
                  <a:lnTo>
                    <a:pt x="83" y="215"/>
                  </a:lnTo>
                  <a:lnTo>
                    <a:pt x="75" y="179"/>
                  </a:lnTo>
                  <a:lnTo>
                    <a:pt x="70" y="176"/>
                  </a:lnTo>
                  <a:lnTo>
                    <a:pt x="54" y="195"/>
                  </a:lnTo>
                  <a:lnTo>
                    <a:pt x="20" y="171"/>
                  </a:lnTo>
                  <a:lnTo>
                    <a:pt x="0" y="144"/>
                  </a:lnTo>
                  <a:lnTo>
                    <a:pt x="20" y="128"/>
                  </a:lnTo>
                  <a:lnTo>
                    <a:pt x="28" y="101"/>
                  </a:lnTo>
                  <a:lnTo>
                    <a:pt x="42" y="93"/>
                  </a:lnTo>
                  <a:lnTo>
                    <a:pt x="42" y="59"/>
                  </a:lnTo>
                  <a:lnTo>
                    <a:pt x="50" y="50"/>
                  </a:lnTo>
                  <a:lnTo>
                    <a:pt x="66" y="62"/>
                  </a:lnTo>
                  <a:lnTo>
                    <a:pt x="78" y="78"/>
                  </a:lnTo>
                  <a:lnTo>
                    <a:pt x="104" y="62"/>
                  </a:lnTo>
                  <a:lnTo>
                    <a:pt x="113" y="54"/>
                  </a:lnTo>
                  <a:lnTo>
                    <a:pt x="107" y="35"/>
                  </a:lnTo>
                  <a:lnTo>
                    <a:pt x="78" y="20"/>
                  </a:lnTo>
                  <a:lnTo>
                    <a:pt x="75" y="3"/>
                  </a:lnTo>
                </a:path>
              </a:pathLst>
            </a:custGeom>
            <a:solidFill>
              <a:srgbClr val="FFC00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4" name="未知"/>
            <p:cNvSpPr>
              <a:spLocks/>
            </p:cNvSpPr>
            <p:nvPr/>
          </p:nvSpPr>
          <p:spPr bwMode="auto">
            <a:xfrm>
              <a:off x="5341754" y="4037740"/>
              <a:ext cx="648965" cy="491686"/>
            </a:xfrm>
            <a:custGeom>
              <a:avLst/>
              <a:gdLst>
                <a:gd name="T0" fmla="*/ 628894 w 442"/>
                <a:gd name="T1" fmla="*/ 402083 h 328"/>
                <a:gd name="T2" fmla="*/ 607524 w 442"/>
                <a:gd name="T3" fmla="*/ 448837 h 328"/>
                <a:gd name="T4" fmla="*/ 590733 w 442"/>
                <a:gd name="T5" fmla="*/ 467538 h 328"/>
                <a:gd name="T6" fmla="*/ 558677 w 442"/>
                <a:gd name="T7" fmla="*/ 509617 h 328"/>
                <a:gd name="T8" fmla="*/ 499146 w 442"/>
                <a:gd name="T9" fmla="*/ 497149 h 328"/>
                <a:gd name="T10" fmla="*/ 462512 w 442"/>
                <a:gd name="T11" fmla="*/ 473772 h 328"/>
                <a:gd name="T12" fmla="*/ 436562 w 442"/>
                <a:gd name="T13" fmla="*/ 486240 h 328"/>
                <a:gd name="T14" fmla="*/ 340396 w 442"/>
                <a:gd name="T15" fmla="*/ 480006 h 328"/>
                <a:gd name="T16" fmla="*/ 340396 w 442"/>
                <a:gd name="T17" fmla="*/ 444161 h 328"/>
                <a:gd name="T18" fmla="*/ 294603 w 442"/>
                <a:gd name="T19" fmla="*/ 412992 h 328"/>
                <a:gd name="T20" fmla="*/ 274759 w 442"/>
                <a:gd name="T21" fmla="*/ 388057 h 328"/>
                <a:gd name="T22" fmla="*/ 302235 w 442"/>
                <a:gd name="T23" fmla="*/ 364680 h 328"/>
                <a:gd name="T24" fmla="*/ 302235 w 442"/>
                <a:gd name="T25" fmla="*/ 345978 h 328"/>
                <a:gd name="T26" fmla="*/ 302235 w 442"/>
                <a:gd name="T27" fmla="*/ 327277 h 328"/>
                <a:gd name="T28" fmla="*/ 352608 w 442"/>
                <a:gd name="T29" fmla="*/ 322601 h 328"/>
                <a:gd name="T30" fmla="*/ 358714 w 442"/>
                <a:gd name="T31" fmla="*/ 297666 h 328"/>
                <a:gd name="T32" fmla="*/ 340396 w 442"/>
                <a:gd name="T33" fmla="*/ 272731 h 328"/>
                <a:gd name="T34" fmla="*/ 314447 w 442"/>
                <a:gd name="T35" fmla="*/ 272731 h 328"/>
                <a:gd name="T36" fmla="*/ 294603 w 442"/>
                <a:gd name="T37" fmla="*/ 303900 h 328"/>
                <a:gd name="T38" fmla="*/ 250336 w 442"/>
                <a:gd name="T39" fmla="*/ 291432 h 328"/>
                <a:gd name="T40" fmla="*/ 236598 w 442"/>
                <a:gd name="T41" fmla="*/ 266497 h 328"/>
                <a:gd name="T42" fmla="*/ 206070 w 442"/>
                <a:gd name="T43" fmla="*/ 255588 h 328"/>
                <a:gd name="T44" fmla="*/ 210649 w 442"/>
                <a:gd name="T45" fmla="*/ 188574 h 328"/>
                <a:gd name="T46" fmla="*/ 206070 w 442"/>
                <a:gd name="T47" fmla="*/ 182340 h 328"/>
                <a:gd name="T48" fmla="*/ 178594 w 442"/>
                <a:gd name="T49" fmla="*/ 182340 h 328"/>
                <a:gd name="T50" fmla="*/ 154171 w 442"/>
                <a:gd name="T51" fmla="*/ 169872 h 328"/>
                <a:gd name="T52" fmla="*/ 102272 w 442"/>
                <a:gd name="T53" fmla="*/ 151171 h 328"/>
                <a:gd name="T54" fmla="*/ 70216 w 442"/>
                <a:gd name="T55" fmla="*/ 121560 h 328"/>
                <a:gd name="T56" fmla="*/ 0 w 442"/>
                <a:gd name="T57" fmla="*/ 98183 h 328"/>
                <a:gd name="T58" fmla="*/ 6106 w 442"/>
                <a:gd name="T59" fmla="*/ 67014 h 328"/>
                <a:gd name="T60" fmla="*/ 30529 w 442"/>
                <a:gd name="T61" fmla="*/ 54546 h 328"/>
                <a:gd name="T62" fmla="*/ 82428 w 442"/>
                <a:gd name="T63" fmla="*/ 98183 h 328"/>
                <a:gd name="T64" fmla="*/ 102272 w 442"/>
                <a:gd name="T65" fmla="*/ 98183 h 328"/>
                <a:gd name="T66" fmla="*/ 148065 w 442"/>
                <a:gd name="T67" fmla="*/ 90391 h 328"/>
                <a:gd name="T68" fmla="*/ 174014 w 442"/>
                <a:gd name="T69" fmla="*/ 73248 h 328"/>
                <a:gd name="T70" fmla="*/ 210649 w 442"/>
                <a:gd name="T71" fmla="*/ 102858 h 328"/>
                <a:gd name="T72" fmla="*/ 222860 w 442"/>
                <a:gd name="T73" fmla="*/ 73248 h 328"/>
                <a:gd name="T74" fmla="*/ 230493 w 442"/>
                <a:gd name="T75" fmla="*/ 60780 h 328"/>
                <a:gd name="T76" fmla="*/ 262548 w 442"/>
                <a:gd name="T77" fmla="*/ 42078 h 328"/>
                <a:gd name="T78" fmla="*/ 270180 w 442"/>
                <a:gd name="T79" fmla="*/ 6234 h 328"/>
                <a:gd name="T80" fmla="*/ 302235 w 442"/>
                <a:gd name="T81" fmla="*/ 0 h 328"/>
                <a:gd name="T82" fmla="*/ 378557 w 442"/>
                <a:gd name="T83" fmla="*/ 48312 h 328"/>
                <a:gd name="T84" fmla="*/ 428930 w 442"/>
                <a:gd name="T85" fmla="*/ 73248 h 328"/>
                <a:gd name="T86" fmla="*/ 538834 w 442"/>
                <a:gd name="T87" fmla="*/ 236886 h 328"/>
                <a:gd name="T88" fmla="*/ 532728 w 442"/>
                <a:gd name="T89" fmla="*/ 255588 h 328"/>
                <a:gd name="T90" fmla="*/ 602944 w 442"/>
                <a:gd name="T91" fmla="*/ 285198 h 328"/>
                <a:gd name="T92" fmla="*/ 621262 w 442"/>
                <a:gd name="T93" fmla="*/ 314809 h 328"/>
                <a:gd name="T94" fmla="*/ 654843 w 442"/>
                <a:gd name="T95" fmla="*/ 327277 h 328"/>
                <a:gd name="T96" fmla="*/ 673161 w 442"/>
                <a:gd name="T97" fmla="*/ 358446 h 328"/>
                <a:gd name="T98" fmla="*/ 647211 w 442"/>
                <a:gd name="T99" fmla="*/ 370914 h 328"/>
                <a:gd name="T100" fmla="*/ 615156 w 442"/>
                <a:gd name="T101" fmla="*/ 358446 h 328"/>
                <a:gd name="T102" fmla="*/ 563257 w 442"/>
                <a:gd name="T103" fmla="*/ 358446 h 328"/>
                <a:gd name="T104" fmla="*/ 518990 w 442"/>
                <a:gd name="T105" fmla="*/ 341303 h 328"/>
                <a:gd name="T106" fmla="*/ 499146 w 442"/>
                <a:gd name="T107" fmla="*/ 358446 h 328"/>
                <a:gd name="T108" fmla="*/ 544940 w 442"/>
                <a:gd name="T109" fmla="*/ 370914 h 328"/>
                <a:gd name="T110" fmla="*/ 583101 w 442"/>
                <a:gd name="T111" fmla="*/ 388057 h 328"/>
                <a:gd name="T112" fmla="*/ 628894 w 442"/>
                <a:gd name="T113" fmla="*/ 402083 h 3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42" h="328">
                  <a:moveTo>
                    <a:pt x="412" y="258"/>
                  </a:moveTo>
                  <a:lnTo>
                    <a:pt x="398" y="288"/>
                  </a:lnTo>
                  <a:lnTo>
                    <a:pt x="387" y="300"/>
                  </a:lnTo>
                  <a:lnTo>
                    <a:pt x="366" y="327"/>
                  </a:lnTo>
                  <a:lnTo>
                    <a:pt x="327" y="319"/>
                  </a:lnTo>
                  <a:lnTo>
                    <a:pt x="303" y="304"/>
                  </a:lnTo>
                  <a:lnTo>
                    <a:pt x="286" y="312"/>
                  </a:lnTo>
                  <a:lnTo>
                    <a:pt x="223" y="308"/>
                  </a:lnTo>
                  <a:lnTo>
                    <a:pt x="223" y="285"/>
                  </a:lnTo>
                  <a:lnTo>
                    <a:pt x="193" y="265"/>
                  </a:lnTo>
                  <a:lnTo>
                    <a:pt x="180" y="249"/>
                  </a:lnTo>
                  <a:lnTo>
                    <a:pt x="198" y="234"/>
                  </a:lnTo>
                  <a:lnTo>
                    <a:pt x="198" y="222"/>
                  </a:lnTo>
                  <a:lnTo>
                    <a:pt x="198" y="210"/>
                  </a:lnTo>
                  <a:lnTo>
                    <a:pt x="231" y="207"/>
                  </a:lnTo>
                  <a:lnTo>
                    <a:pt x="235" y="191"/>
                  </a:lnTo>
                  <a:lnTo>
                    <a:pt x="223" y="175"/>
                  </a:lnTo>
                  <a:lnTo>
                    <a:pt x="206" y="175"/>
                  </a:lnTo>
                  <a:lnTo>
                    <a:pt x="193" y="195"/>
                  </a:lnTo>
                  <a:lnTo>
                    <a:pt x="164" y="187"/>
                  </a:lnTo>
                  <a:lnTo>
                    <a:pt x="155" y="171"/>
                  </a:lnTo>
                  <a:lnTo>
                    <a:pt x="135" y="164"/>
                  </a:lnTo>
                  <a:lnTo>
                    <a:pt x="138" y="121"/>
                  </a:lnTo>
                  <a:lnTo>
                    <a:pt x="135" y="117"/>
                  </a:lnTo>
                  <a:lnTo>
                    <a:pt x="117" y="117"/>
                  </a:lnTo>
                  <a:lnTo>
                    <a:pt x="101" y="109"/>
                  </a:lnTo>
                  <a:lnTo>
                    <a:pt x="67" y="97"/>
                  </a:lnTo>
                  <a:lnTo>
                    <a:pt x="46" y="78"/>
                  </a:lnTo>
                  <a:lnTo>
                    <a:pt x="0" y="63"/>
                  </a:lnTo>
                  <a:lnTo>
                    <a:pt x="4" y="43"/>
                  </a:lnTo>
                  <a:lnTo>
                    <a:pt x="20" y="35"/>
                  </a:lnTo>
                  <a:lnTo>
                    <a:pt x="54" y="63"/>
                  </a:lnTo>
                  <a:lnTo>
                    <a:pt x="67" y="63"/>
                  </a:lnTo>
                  <a:lnTo>
                    <a:pt x="97" y="58"/>
                  </a:lnTo>
                  <a:lnTo>
                    <a:pt x="114" y="47"/>
                  </a:lnTo>
                  <a:lnTo>
                    <a:pt x="138" y="66"/>
                  </a:lnTo>
                  <a:lnTo>
                    <a:pt x="146" y="47"/>
                  </a:lnTo>
                  <a:lnTo>
                    <a:pt x="151" y="39"/>
                  </a:lnTo>
                  <a:lnTo>
                    <a:pt x="172" y="27"/>
                  </a:lnTo>
                  <a:lnTo>
                    <a:pt x="177" y="4"/>
                  </a:lnTo>
                  <a:lnTo>
                    <a:pt x="198" y="0"/>
                  </a:lnTo>
                  <a:lnTo>
                    <a:pt x="248" y="31"/>
                  </a:lnTo>
                  <a:lnTo>
                    <a:pt x="281" y="47"/>
                  </a:lnTo>
                  <a:lnTo>
                    <a:pt x="353" y="152"/>
                  </a:lnTo>
                  <a:lnTo>
                    <a:pt x="349" y="164"/>
                  </a:lnTo>
                  <a:lnTo>
                    <a:pt x="395" y="183"/>
                  </a:lnTo>
                  <a:lnTo>
                    <a:pt x="407" y="202"/>
                  </a:lnTo>
                  <a:lnTo>
                    <a:pt x="429" y="210"/>
                  </a:lnTo>
                  <a:lnTo>
                    <a:pt x="441" y="230"/>
                  </a:lnTo>
                  <a:lnTo>
                    <a:pt x="424" y="238"/>
                  </a:lnTo>
                  <a:lnTo>
                    <a:pt x="403" y="230"/>
                  </a:lnTo>
                  <a:lnTo>
                    <a:pt x="369" y="230"/>
                  </a:lnTo>
                  <a:lnTo>
                    <a:pt x="340" y="219"/>
                  </a:lnTo>
                  <a:lnTo>
                    <a:pt x="327" y="230"/>
                  </a:lnTo>
                  <a:lnTo>
                    <a:pt x="357" y="238"/>
                  </a:lnTo>
                  <a:lnTo>
                    <a:pt x="382" y="249"/>
                  </a:lnTo>
                  <a:lnTo>
                    <a:pt x="412" y="258"/>
                  </a:lnTo>
                </a:path>
              </a:pathLst>
            </a:custGeom>
            <a:solidFill>
              <a:srgbClr val="FFC00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5" name="未知"/>
            <p:cNvSpPr>
              <a:spLocks/>
            </p:cNvSpPr>
            <p:nvPr/>
          </p:nvSpPr>
          <p:spPr bwMode="auto">
            <a:xfrm>
              <a:off x="4524821" y="4361458"/>
              <a:ext cx="882591" cy="523751"/>
            </a:xfrm>
            <a:custGeom>
              <a:avLst/>
              <a:gdLst>
                <a:gd name="T0" fmla="*/ 127143 w 599"/>
                <a:gd name="T1" fmla="*/ 501199 h 352"/>
                <a:gd name="T2" fmla="*/ 235904 w 599"/>
                <a:gd name="T3" fmla="*/ 476448 h 352"/>
                <a:gd name="T4" fmla="*/ 240500 w 599"/>
                <a:gd name="T5" fmla="*/ 428494 h 352"/>
                <a:gd name="T6" fmla="*/ 396748 w 599"/>
                <a:gd name="T7" fmla="*/ 422306 h 352"/>
                <a:gd name="T8" fmla="*/ 473340 w 599"/>
                <a:gd name="T9" fmla="*/ 464073 h 352"/>
                <a:gd name="T10" fmla="*/ 537678 w 599"/>
                <a:gd name="T11" fmla="*/ 434681 h 352"/>
                <a:gd name="T12" fmla="*/ 563719 w 599"/>
                <a:gd name="T13" fmla="*/ 464073 h 352"/>
                <a:gd name="T14" fmla="*/ 608142 w 599"/>
                <a:gd name="T15" fmla="*/ 416119 h 352"/>
                <a:gd name="T16" fmla="*/ 626524 w 599"/>
                <a:gd name="T17" fmla="*/ 476448 h 352"/>
                <a:gd name="T18" fmla="*/ 666352 w 599"/>
                <a:gd name="T19" fmla="*/ 501199 h 352"/>
                <a:gd name="T20" fmla="*/ 741413 w 599"/>
                <a:gd name="T21" fmla="*/ 459432 h 352"/>
                <a:gd name="T22" fmla="*/ 871620 w 599"/>
                <a:gd name="T23" fmla="*/ 385180 h 352"/>
                <a:gd name="T24" fmla="*/ 857833 w 599"/>
                <a:gd name="T25" fmla="*/ 264521 h 352"/>
                <a:gd name="T26" fmla="*/ 871620 w 599"/>
                <a:gd name="T27" fmla="*/ 222755 h 352"/>
                <a:gd name="T28" fmla="*/ 787368 w 599"/>
                <a:gd name="T29" fmla="*/ 187176 h 352"/>
                <a:gd name="T30" fmla="*/ 729158 w 599"/>
                <a:gd name="T31" fmla="*/ 187176 h 352"/>
                <a:gd name="T32" fmla="*/ 644907 w 599"/>
                <a:gd name="T33" fmla="*/ 157785 h 352"/>
                <a:gd name="T34" fmla="*/ 594356 w 599"/>
                <a:gd name="T35" fmla="*/ 108284 h 352"/>
                <a:gd name="T36" fmla="*/ 549932 w 599"/>
                <a:gd name="T37" fmla="*/ 102096 h 352"/>
                <a:gd name="T38" fmla="*/ 447299 w 599"/>
                <a:gd name="T39" fmla="*/ 102096 h 352"/>
                <a:gd name="T40" fmla="*/ 269605 w 599"/>
                <a:gd name="T41" fmla="*/ 0 h 352"/>
                <a:gd name="T42" fmla="*/ 223649 w 599"/>
                <a:gd name="T43" fmla="*/ 12375 h 352"/>
                <a:gd name="T44" fmla="*/ 113357 w 599"/>
                <a:gd name="T45" fmla="*/ 12375 h 352"/>
                <a:gd name="T46" fmla="*/ 127143 w 599"/>
                <a:gd name="T47" fmla="*/ 54142 h 352"/>
                <a:gd name="T48" fmla="*/ 177694 w 599"/>
                <a:gd name="T49" fmla="*/ 66517 h 352"/>
                <a:gd name="T50" fmla="*/ 119484 w 599"/>
                <a:gd name="T51" fmla="*/ 102096 h 352"/>
                <a:gd name="T52" fmla="*/ 119484 w 599"/>
                <a:gd name="T53" fmla="*/ 151597 h 352"/>
                <a:gd name="T54" fmla="*/ 153184 w 599"/>
                <a:gd name="T55" fmla="*/ 199551 h 352"/>
                <a:gd name="T56" fmla="*/ 191481 w 599"/>
                <a:gd name="T57" fmla="*/ 295460 h 352"/>
                <a:gd name="T58" fmla="*/ 165439 w 599"/>
                <a:gd name="T59" fmla="*/ 314023 h 352"/>
                <a:gd name="T60" fmla="*/ 24510 w 599"/>
                <a:gd name="T61" fmla="*/ 368164 h 352"/>
                <a:gd name="T62" fmla="*/ 16850 w 599"/>
                <a:gd name="T63" fmla="*/ 416119 h 352"/>
                <a:gd name="T64" fmla="*/ 42892 w 599"/>
                <a:gd name="T65" fmla="*/ 470260 h 3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99" h="352">
                  <a:moveTo>
                    <a:pt x="70" y="351"/>
                  </a:moveTo>
                  <a:lnTo>
                    <a:pt x="83" y="324"/>
                  </a:lnTo>
                  <a:lnTo>
                    <a:pt x="121" y="297"/>
                  </a:lnTo>
                  <a:lnTo>
                    <a:pt x="154" y="308"/>
                  </a:lnTo>
                  <a:lnTo>
                    <a:pt x="176" y="297"/>
                  </a:lnTo>
                  <a:lnTo>
                    <a:pt x="157" y="277"/>
                  </a:lnTo>
                  <a:lnTo>
                    <a:pt x="168" y="265"/>
                  </a:lnTo>
                  <a:lnTo>
                    <a:pt x="259" y="273"/>
                  </a:lnTo>
                  <a:lnTo>
                    <a:pt x="292" y="293"/>
                  </a:lnTo>
                  <a:lnTo>
                    <a:pt x="309" y="300"/>
                  </a:lnTo>
                  <a:lnTo>
                    <a:pt x="330" y="285"/>
                  </a:lnTo>
                  <a:lnTo>
                    <a:pt x="351" y="281"/>
                  </a:lnTo>
                  <a:lnTo>
                    <a:pt x="355" y="300"/>
                  </a:lnTo>
                  <a:lnTo>
                    <a:pt x="368" y="300"/>
                  </a:lnTo>
                  <a:lnTo>
                    <a:pt x="377" y="288"/>
                  </a:lnTo>
                  <a:lnTo>
                    <a:pt x="397" y="269"/>
                  </a:lnTo>
                  <a:lnTo>
                    <a:pt x="409" y="281"/>
                  </a:lnTo>
                  <a:lnTo>
                    <a:pt x="409" y="308"/>
                  </a:lnTo>
                  <a:lnTo>
                    <a:pt x="418" y="320"/>
                  </a:lnTo>
                  <a:lnTo>
                    <a:pt x="435" y="324"/>
                  </a:lnTo>
                  <a:lnTo>
                    <a:pt x="456" y="304"/>
                  </a:lnTo>
                  <a:lnTo>
                    <a:pt x="484" y="297"/>
                  </a:lnTo>
                  <a:lnTo>
                    <a:pt x="539" y="246"/>
                  </a:lnTo>
                  <a:lnTo>
                    <a:pt x="569" y="249"/>
                  </a:lnTo>
                  <a:lnTo>
                    <a:pt x="598" y="238"/>
                  </a:lnTo>
                  <a:lnTo>
                    <a:pt x="560" y="171"/>
                  </a:lnTo>
                  <a:lnTo>
                    <a:pt x="573" y="152"/>
                  </a:lnTo>
                  <a:lnTo>
                    <a:pt x="569" y="144"/>
                  </a:lnTo>
                  <a:lnTo>
                    <a:pt x="547" y="137"/>
                  </a:lnTo>
                  <a:lnTo>
                    <a:pt x="514" y="121"/>
                  </a:lnTo>
                  <a:lnTo>
                    <a:pt x="497" y="109"/>
                  </a:lnTo>
                  <a:lnTo>
                    <a:pt x="476" y="121"/>
                  </a:lnTo>
                  <a:lnTo>
                    <a:pt x="451" y="102"/>
                  </a:lnTo>
                  <a:lnTo>
                    <a:pt x="421" y="102"/>
                  </a:lnTo>
                  <a:lnTo>
                    <a:pt x="397" y="90"/>
                  </a:lnTo>
                  <a:lnTo>
                    <a:pt x="388" y="70"/>
                  </a:lnTo>
                  <a:lnTo>
                    <a:pt x="377" y="59"/>
                  </a:lnTo>
                  <a:lnTo>
                    <a:pt x="359" y="66"/>
                  </a:lnTo>
                  <a:lnTo>
                    <a:pt x="343" y="59"/>
                  </a:lnTo>
                  <a:lnTo>
                    <a:pt x="292" y="66"/>
                  </a:lnTo>
                  <a:lnTo>
                    <a:pt x="238" y="54"/>
                  </a:lnTo>
                  <a:lnTo>
                    <a:pt x="176" y="0"/>
                  </a:lnTo>
                  <a:lnTo>
                    <a:pt x="154" y="15"/>
                  </a:lnTo>
                  <a:lnTo>
                    <a:pt x="146" y="8"/>
                  </a:lnTo>
                  <a:lnTo>
                    <a:pt x="133" y="8"/>
                  </a:lnTo>
                  <a:lnTo>
                    <a:pt x="74" y="8"/>
                  </a:lnTo>
                  <a:lnTo>
                    <a:pt x="66" y="15"/>
                  </a:lnTo>
                  <a:lnTo>
                    <a:pt x="83" y="35"/>
                  </a:lnTo>
                  <a:lnTo>
                    <a:pt x="100" y="39"/>
                  </a:lnTo>
                  <a:lnTo>
                    <a:pt x="116" y="43"/>
                  </a:lnTo>
                  <a:lnTo>
                    <a:pt x="108" y="54"/>
                  </a:lnTo>
                  <a:lnTo>
                    <a:pt x="78" y="66"/>
                  </a:lnTo>
                  <a:lnTo>
                    <a:pt x="74" y="90"/>
                  </a:lnTo>
                  <a:lnTo>
                    <a:pt x="78" y="98"/>
                  </a:lnTo>
                  <a:lnTo>
                    <a:pt x="83" y="125"/>
                  </a:lnTo>
                  <a:lnTo>
                    <a:pt x="100" y="129"/>
                  </a:lnTo>
                  <a:lnTo>
                    <a:pt x="121" y="148"/>
                  </a:lnTo>
                  <a:lnTo>
                    <a:pt x="125" y="191"/>
                  </a:lnTo>
                  <a:lnTo>
                    <a:pt x="121" y="207"/>
                  </a:lnTo>
                  <a:lnTo>
                    <a:pt x="108" y="203"/>
                  </a:lnTo>
                  <a:lnTo>
                    <a:pt x="74" y="230"/>
                  </a:lnTo>
                  <a:lnTo>
                    <a:pt x="16" y="238"/>
                  </a:lnTo>
                  <a:lnTo>
                    <a:pt x="0" y="254"/>
                  </a:lnTo>
                  <a:lnTo>
                    <a:pt x="11" y="269"/>
                  </a:lnTo>
                  <a:lnTo>
                    <a:pt x="16" y="300"/>
                  </a:lnTo>
                  <a:lnTo>
                    <a:pt x="28" y="304"/>
                  </a:lnTo>
                  <a:lnTo>
                    <a:pt x="70" y="351"/>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6" name="未知"/>
            <p:cNvSpPr>
              <a:spLocks/>
            </p:cNvSpPr>
            <p:nvPr/>
          </p:nvSpPr>
          <p:spPr bwMode="auto">
            <a:xfrm>
              <a:off x="4524821" y="4361458"/>
              <a:ext cx="882591" cy="523751"/>
            </a:xfrm>
            <a:custGeom>
              <a:avLst/>
              <a:gdLst>
                <a:gd name="T0" fmla="*/ 127143 w 599"/>
                <a:gd name="T1" fmla="*/ 501199 h 352"/>
                <a:gd name="T2" fmla="*/ 235904 w 599"/>
                <a:gd name="T3" fmla="*/ 476448 h 352"/>
                <a:gd name="T4" fmla="*/ 240500 w 599"/>
                <a:gd name="T5" fmla="*/ 428494 h 352"/>
                <a:gd name="T6" fmla="*/ 396748 w 599"/>
                <a:gd name="T7" fmla="*/ 422306 h 352"/>
                <a:gd name="T8" fmla="*/ 473340 w 599"/>
                <a:gd name="T9" fmla="*/ 464073 h 352"/>
                <a:gd name="T10" fmla="*/ 537678 w 599"/>
                <a:gd name="T11" fmla="*/ 434681 h 352"/>
                <a:gd name="T12" fmla="*/ 563719 w 599"/>
                <a:gd name="T13" fmla="*/ 464073 h 352"/>
                <a:gd name="T14" fmla="*/ 608142 w 599"/>
                <a:gd name="T15" fmla="*/ 416119 h 352"/>
                <a:gd name="T16" fmla="*/ 626524 w 599"/>
                <a:gd name="T17" fmla="*/ 476448 h 352"/>
                <a:gd name="T18" fmla="*/ 666352 w 599"/>
                <a:gd name="T19" fmla="*/ 501199 h 352"/>
                <a:gd name="T20" fmla="*/ 741413 w 599"/>
                <a:gd name="T21" fmla="*/ 459432 h 352"/>
                <a:gd name="T22" fmla="*/ 871620 w 599"/>
                <a:gd name="T23" fmla="*/ 385180 h 352"/>
                <a:gd name="T24" fmla="*/ 857833 w 599"/>
                <a:gd name="T25" fmla="*/ 264521 h 352"/>
                <a:gd name="T26" fmla="*/ 871620 w 599"/>
                <a:gd name="T27" fmla="*/ 222755 h 352"/>
                <a:gd name="T28" fmla="*/ 787368 w 599"/>
                <a:gd name="T29" fmla="*/ 187176 h 352"/>
                <a:gd name="T30" fmla="*/ 729158 w 599"/>
                <a:gd name="T31" fmla="*/ 187176 h 352"/>
                <a:gd name="T32" fmla="*/ 644907 w 599"/>
                <a:gd name="T33" fmla="*/ 157785 h 352"/>
                <a:gd name="T34" fmla="*/ 594356 w 599"/>
                <a:gd name="T35" fmla="*/ 108284 h 352"/>
                <a:gd name="T36" fmla="*/ 549932 w 599"/>
                <a:gd name="T37" fmla="*/ 102096 h 352"/>
                <a:gd name="T38" fmla="*/ 447299 w 599"/>
                <a:gd name="T39" fmla="*/ 102096 h 352"/>
                <a:gd name="T40" fmla="*/ 269605 w 599"/>
                <a:gd name="T41" fmla="*/ 0 h 352"/>
                <a:gd name="T42" fmla="*/ 223649 w 599"/>
                <a:gd name="T43" fmla="*/ 12375 h 352"/>
                <a:gd name="T44" fmla="*/ 113357 w 599"/>
                <a:gd name="T45" fmla="*/ 12375 h 352"/>
                <a:gd name="T46" fmla="*/ 127143 w 599"/>
                <a:gd name="T47" fmla="*/ 54142 h 352"/>
                <a:gd name="T48" fmla="*/ 177694 w 599"/>
                <a:gd name="T49" fmla="*/ 66517 h 352"/>
                <a:gd name="T50" fmla="*/ 119484 w 599"/>
                <a:gd name="T51" fmla="*/ 102096 h 352"/>
                <a:gd name="T52" fmla="*/ 119484 w 599"/>
                <a:gd name="T53" fmla="*/ 151597 h 352"/>
                <a:gd name="T54" fmla="*/ 153184 w 599"/>
                <a:gd name="T55" fmla="*/ 199551 h 352"/>
                <a:gd name="T56" fmla="*/ 191481 w 599"/>
                <a:gd name="T57" fmla="*/ 295460 h 352"/>
                <a:gd name="T58" fmla="*/ 165439 w 599"/>
                <a:gd name="T59" fmla="*/ 314023 h 352"/>
                <a:gd name="T60" fmla="*/ 24510 w 599"/>
                <a:gd name="T61" fmla="*/ 368164 h 352"/>
                <a:gd name="T62" fmla="*/ 16850 w 599"/>
                <a:gd name="T63" fmla="*/ 416119 h 352"/>
                <a:gd name="T64" fmla="*/ 42892 w 599"/>
                <a:gd name="T65" fmla="*/ 470260 h 3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99" h="352">
                  <a:moveTo>
                    <a:pt x="70" y="351"/>
                  </a:moveTo>
                  <a:lnTo>
                    <a:pt x="83" y="324"/>
                  </a:lnTo>
                  <a:lnTo>
                    <a:pt x="121" y="297"/>
                  </a:lnTo>
                  <a:lnTo>
                    <a:pt x="154" y="308"/>
                  </a:lnTo>
                  <a:lnTo>
                    <a:pt x="176" y="297"/>
                  </a:lnTo>
                  <a:lnTo>
                    <a:pt x="157" y="277"/>
                  </a:lnTo>
                  <a:lnTo>
                    <a:pt x="168" y="265"/>
                  </a:lnTo>
                  <a:lnTo>
                    <a:pt x="259" y="273"/>
                  </a:lnTo>
                  <a:lnTo>
                    <a:pt x="292" y="293"/>
                  </a:lnTo>
                  <a:lnTo>
                    <a:pt x="309" y="300"/>
                  </a:lnTo>
                  <a:lnTo>
                    <a:pt x="330" y="285"/>
                  </a:lnTo>
                  <a:lnTo>
                    <a:pt x="351" y="281"/>
                  </a:lnTo>
                  <a:lnTo>
                    <a:pt x="355" y="300"/>
                  </a:lnTo>
                  <a:lnTo>
                    <a:pt x="368" y="300"/>
                  </a:lnTo>
                  <a:lnTo>
                    <a:pt x="377" y="288"/>
                  </a:lnTo>
                  <a:lnTo>
                    <a:pt x="397" y="269"/>
                  </a:lnTo>
                  <a:lnTo>
                    <a:pt x="409" y="281"/>
                  </a:lnTo>
                  <a:lnTo>
                    <a:pt x="409" y="308"/>
                  </a:lnTo>
                  <a:lnTo>
                    <a:pt x="418" y="320"/>
                  </a:lnTo>
                  <a:lnTo>
                    <a:pt x="435" y="324"/>
                  </a:lnTo>
                  <a:lnTo>
                    <a:pt x="456" y="304"/>
                  </a:lnTo>
                  <a:lnTo>
                    <a:pt x="484" y="297"/>
                  </a:lnTo>
                  <a:lnTo>
                    <a:pt x="539" y="246"/>
                  </a:lnTo>
                  <a:lnTo>
                    <a:pt x="569" y="249"/>
                  </a:lnTo>
                  <a:lnTo>
                    <a:pt x="598" y="238"/>
                  </a:lnTo>
                  <a:lnTo>
                    <a:pt x="560" y="171"/>
                  </a:lnTo>
                  <a:lnTo>
                    <a:pt x="573" y="152"/>
                  </a:lnTo>
                  <a:lnTo>
                    <a:pt x="569" y="144"/>
                  </a:lnTo>
                  <a:lnTo>
                    <a:pt x="547" y="137"/>
                  </a:lnTo>
                  <a:lnTo>
                    <a:pt x="514" y="121"/>
                  </a:lnTo>
                  <a:lnTo>
                    <a:pt x="497" y="109"/>
                  </a:lnTo>
                  <a:lnTo>
                    <a:pt x="476" y="121"/>
                  </a:lnTo>
                  <a:lnTo>
                    <a:pt x="451" y="102"/>
                  </a:lnTo>
                  <a:lnTo>
                    <a:pt x="421" y="102"/>
                  </a:lnTo>
                  <a:lnTo>
                    <a:pt x="397" y="90"/>
                  </a:lnTo>
                  <a:lnTo>
                    <a:pt x="388" y="70"/>
                  </a:lnTo>
                  <a:lnTo>
                    <a:pt x="377" y="59"/>
                  </a:lnTo>
                  <a:lnTo>
                    <a:pt x="359" y="66"/>
                  </a:lnTo>
                  <a:lnTo>
                    <a:pt x="343" y="59"/>
                  </a:lnTo>
                  <a:lnTo>
                    <a:pt x="292" y="66"/>
                  </a:lnTo>
                  <a:lnTo>
                    <a:pt x="238" y="54"/>
                  </a:lnTo>
                  <a:lnTo>
                    <a:pt x="176" y="0"/>
                  </a:lnTo>
                  <a:lnTo>
                    <a:pt x="154" y="15"/>
                  </a:lnTo>
                  <a:lnTo>
                    <a:pt x="146" y="8"/>
                  </a:lnTo>
                  <a:lnTo>
                    <a:pt x="133" y="8"/>
                  </a:lnTo>
                  <a:lnTo>
                    <a:pt x="74" y="8"/>
                  </a:lnTo>
                  <a:lnTo>
                    <a:pt x="66" y="15"/>
                  </a:lnTo>
                  <a:lnTo>
                    <a:pt x="83" y="35"/>
                  </a:lnTo>
                  <a:lnTo>
                    <a:pt x="100" y="39"/>
                  </a:lnTo>
                  <a:lnTo>
                    <a:pt x="116" y="43"/>
                  </a:lnTo>
                  <a:lnTo>
                    <a:pt x="108" y="54"/>
                  </a:lnTo>
                  <a:lnTo>
                    <a:pt x="78" y="66"/>
                  </a:lnTo>
                  <a:lnTo>
                    <a:pt x="74" y="90"/>
                  </a:lnTo>
                  <a:lnTo>
                    <a:pt x="78" y="98"/>
                  </a:lnTo>
                  <a:lnTo>
                    <a:pt x="83" y="125"/>
                  </a:lnTo>
                  <a:lnTo>
                    <a:pt x="100" y="129"/>
                  </a:lnTo>
                  <a:lnTo>
                    <a:pt x="121" y="148"/>
                  </a:lnTo>
                  <a:lnTo>
                    <a:pt x="125" y="191"/>
                  </a:lnTo>
                  <a:lnTo>
                    <a:pt x="121" y="207"/>
                  </a:lnTo>
                  <a:lnTo>
                    <a:pt x="108" y="203"/>
                  </a:lnTo>
                  <a:lnTo>
                    <a:pt x="74" y="230"/>
                  </a:lnTo>
                  <a:lnTo>
                    <a:pt x="16" y="238"/>
                  </a:lnTo>
                  <a:lnTo>
                    <a:pt x="0" y="254"/>
                  </a:lnTo>
                  <a:lnTo>
                    <a:pt x="11" y="269"/>
                  </a:lnTo>
                  <a:lnTo>
                    <a:pt x="16" y="300"/>
                  </a:lnTo>
                  <a:lnTo>
                    <a:pt x="28" y="304"/>
                  </a:lnTo>
                  <a:lnTo>
                    <a:pt x="70" y="351"/>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7" name="未知"/>
            <p:cNvSpPr>
              <a:spLocks/>
            </p:cNvSpPr>
            <p:nvPr/>
          </p:nvSpPr>
          <p:spPr bwMode="auto">
            <a:xfrm>
              <a:off x="3303241" y="4285110"/>
              <a:ext cx="1410925" cy="1015438"/>
            </a:xfrm>
            <a:custGeom>
              <a:avLst/>
              <a:gdLst>
                <a:gd name="T0" fmla="*/ 569339 w 961"/>
                <a:gd name="T1" fmla="*/ 91462 h 681"/>
                <a:gd name="T2" fmla="*/ 541864 w 961"/>
                <a:gd name="T3" fmla="*/ 31004 h 681"/>
                <a:gd name="T4" fmla="*/ 638026 w 961"/>
                <a:gd name="T5" fmla="*/ 0 h 681"/>
                <a:gd name="T6" fmla="*/ 657869 w 961"/>
                <a:gd name="T7" fmla="*/ 60458 h 681"/>
                <a:gd name="T8" fmla="*/ 741820 w 961"/>
                <a:gd name="T9" fmla="*/ 133317 h 681"/>
                <a:gd name="T10" fmla="*/ 787611 w 961"/>
                <a:gd name="T11" fmla="*/ 133317 h 681"/>
                <a:gd name="T12" fmla="*/ 825771 w 961"/>
                <a:gd name="T13" fmla="*/ 199976 h 681"/>
                <a:gd name="T14" fmla="*/ 921933 w 961"/>
                <a:gd name="T15" fmla="*/ 187574 h 681"/>
                <a:gd name="T16" fmla="*/ 958566 w 961"/>
                <a:gd name="T17" fmla="*/ 158121 h 681"/>
                <a:gd name="T18" fmla="*/ 989093 w 961"/>
                <a:gd name="T19" fmla="*/ 187574 h 681"/>
                <a:gd name="T20" fmla="*/ 1085255 w 961"/>
                <a:gd name="T21" fmla="*/ 176723 h 681"/>
                <a:gd name="T22" fmla="*/ 1106625 w 961"/>
                <a:gd name="T23" fmla="*/ 206177 h 681"/>
                <a:gd name="T24" fmla="*/ 1214998 w 961"/>
                <a:gd name="T25" fmla="*/ 241831 h 681"/>
                <a:gd name="T26" fmla="*/ 1337108 w 961"/>
                <a:gd name="T27" fmla="*/ 260434 h 681"/>
                <a:gd name="T28" fmla="*/ 1399689 w 961"/>
                <a:gd name="T29" fmla="*/ 272835 h 681"/>
                <a:gd name="T30" fmla="*/ 1457692 w 961"/>
                <a:gd name="T31" fmla="*/ 310040 h 681"/>
                <a:gd name="T32" fmla="*/ 1457692 w 961"/>
                <a:gd name="T33" fmla="*/ 399952 h 681"/>
                <a:gd name="T34" fmla="*/ 1385952 w 961"/>
                <a:gd name="T35" fmla="*/ 435607 h 681"/>
                <a:gd name="T36" fmla="*/ 1273000 w 961"/>
                <a:gd name="T37" fmla="*/ 472811 h 681"/>
                <a:gd name="T38" fmla="*/ 1297422 w 961"/>
                <a:gd name="T39" fmla="*/ 544121 h 681"/>
                <a:gd name="T40" fmla="*/ 1381373 w 961"/>
                <a:gd name="T41" fmla="*/ 623181 h 681"/>
                <a:gd name="T42" fmla="*/ 1341687 w 961"/>
                <a:gd name="T43" fmla="*/ 744097 h 681"/>
                <a:gd name="T44" fmla="*/ 1273000 w 961"/>
                <a:gd name="T45" fmla="*/ 665036 h 681"/>
                <a:gd name="T46" fmla="*/ 1245525 w 961"/>
                <a:gd name="T47" fmla="*/ 635582 h 681"/>
                <a:gd name="T48" fmla="*/ 1169206 w 961"/>
                <a:gd name="T49" fmla="*/ 623181 h 681"/>
                <a:gd name="T50" fmla="*/ 1114257 w 961"/>
                <a:gd name="T51" fmla="*/ 677438 h 681"/>
                <a:gd name="T52" fmla="*/ 1066939 w 961"/>
                <a:gd name="T53" fmla="*/ 708442 h 681"/>
                <a:gd name="T54" fmla="*/ 998252 w 961"/>
                <a:gd name="T55" fmla="*/ 696040 h 681"/>
                <a:gd name="T56" fmla="*/ 958566 w 961"/>
                <a:gd name="T57" fmla="*/ 751848 h 681"/>
                <a:gd name="T58" fmla="*/ 1042517 w 961"/>
                <a:gd name="T59" fmla="*/ 812305 h 681"/>
                <a:gd name="T60" fmla="*/ 921933 w 961"/>
                <a:gd name="T61" fmla="*/ 823157 h 681"/>
                <a:gd name="T62" fmla="*/ 880721 w 961"/>
                <a:gd name="T63" fmla="*/ 787502 h 681"/>
                <a:gd name="T64" fmla="*/ 805928 w 961"/>
                <a:gd name="T65" fmla="*/ 798354 h 681"/>
                <a:gd name="T66" fmla="*/ 787611 w 961"/>
                <a:gd name="T67" fmla="*/ 744097 h 681"/>
                <a:gd name="T68" fmla="*/ 746399 w 961"/>
                <a:gd name="T69" fmla="*/ 714643 h 681"/>
                <a:gd name="T70" fmla="*/ 741820 w 961"/>
                <a:gd name="T71" fmla="*/ 756498 h 681"/>
                <a:gd name="T72" fmla="*/ 697555 w 961"/>
                <a:gd name="T73" fmla="*/ 793703 h 681"/>
                <a:gd name="T74" fmla="*/ 625815 w 961"/>
                <a:gd name="T75" fmla="*/ 902217 h 681"/>
                <a:gd name="T76" fmla="*/ 607499 w 961"/>
                <a:gd name="T77" fmla="*/ 1029334 h 681"/>
                <a:gd name="T78" fmla="*/ 511337 w 961"/>
                <a:gd name="T79" fmla="*/ 1054137 h 681"/>
                <a:gd name="T80" fmla="*/ 377016 w 961"/>
                <a:gd name="T81" fmla="*/ 841759 h 681"/>
                <a:gd name="T82" fmla="*/ 299170 w 961"/>
                <a:gd name="T83" fmla="*/ 804554 h 681"/>
                <a:gd name="T84" fmla="*/ 306802 w 961"/>
                <a:gd name="T85" fmla="*/ 751848 h 681"/>
                <a:gd name="T86" fmla="*/ 235062 w 961"/>
                <a:gd name="T87" fmla="*/ 756498 h 681"/>
                <a:gd name="T88" fmla="*/ 172481 w 961"/>
                <a:gd name="T89" fmla="*/ 654185 h 681"/>
                <a:gd name="T90" fmla="*/ 160270 w 961"/>
                <a:gd name="T91" fmla="*/ 460410 h 681"/>
                <a:gd name="T92" fmla="*/ 151111 w 961"/>
                <a:gd name="T93" fmla="*/ 362747 h 681"/>
                <a:gd name="T94" fmla="*/ 0 w 961"/>
                <a:gd name="T95" fmla="*/ 176723 h 681"/>
                <a:gd name="T96" fmla="*/ 18317 w 961"/>
                <a:gd name="T97" fmla="*/ 127116 h 681"/>
                <a:gd name="T98" fmla="*/ 230483 w 961"/>
                <a:gd name="T99" fmla="*/ 133317 h 681"/>
                <a:gd name="T100" fmla="*/ 294591 w 961"/>
                <a:gd name="T101" fmla="*/ 145719 h 681"/>
                <a:gd name="T102" fmla="*/ 402964 w 961"/>
                <a:gd name="T103" fmla="*/ 193775 h 681"/>
                <a:gd name="T104" fmla="*/ 415175 w 961"/>
                <a:gd name="T105" fmla="*/ 139518 h 681"/>
                <a:gd name="T106" fmla="*/ 486915 w 961"/>
                <a:gd name="T107" fmla="*/ 145719 h 681"/>
                <a:gd name="T108" fmla="*/ 549496 w 961"/>
                <a:gd name="T109" fmla="*/ 133317 h 68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61" h="681">
                  <a:moveTo>
                    <a:pt x="360" y="86"/>
                  </a:moveTo>
                  <a:lnTo>
                    <a:pt x="373" y="59"/>
                  </a:lnTo>
                  <a:lnTo>
                    <a:pt x="360" y="43"/>
                  </a:lnTo>
                  <a:lnTo>
                    <a:pt x="355" y="20"/>
                  </a:lnTo>
                  <a:lnTo>
                    <a:pt x="406" y="0"/>
                  </a:lnTo>
                  <a:lnTo>
                    <a:pt x="418" y="0"/>
                  </a:lnTo>
                  <a:lnTo>
                    <a:pt x="426" y="16"/>
                  </a:lnTo>
                  <a:lnTo>
                    <a:pt x="431" y="39"/>
                  </a:lnTo>
                  <a:lnTo>
                    <a:pt x="457" y="55"/>
                  </a:lnTo>
                  <a:lnTo>
                    <a:pt x="486" y="86"/>
                  </a:lnTo>
                  <a:lnTo>
                    <a:pt x="506" y="75"/>
                  </a:lnTo>
                  <a:lnTo>
                    <a:pt x="516" y="86"/>
                  </a:lnTo>
                  <a:lnTo>
                    <a:pt x="520" y="114"/>
                  </a:lnTo>
                  <a:lnTo>
                    <a:pt x="541" y="129"/>
                  </a:lnTo>
                  <a:lnTo>
                    <a:pt x="594" y="133"/>
                  </a:lnTo>
                  <a:lnTo>
                    <a:pt x="604" y="121"/>
                  </a:lnTo>
                  <a:lnTo>
                    <a:pt x="599" y="110"/>
                  </a:lnTo>
                  <a:lnTo>
                    <a:pt x="628" y="102"/>
                  </a:lnTo>
                  <a:lnTo>
                    <a:pt x="645" y="105"/>
                  </a:lnTo>
                  <a:lnTo>
                    <a:pt x="648" y="121"/>
                  </a:lnTo>
                  <a:lnTo>
                    <a:pt x="662" y="125"/>
                  </a:lnTo>
                  <a:lnTo>
                    <a:pt x="711" y="114"/>
                  </a:lnTo>
                  <a:lnTo>
                    <a:pt x="725" y="117"/>
                  </a:lnTo>
                  <a:lnTo>
                    <a:pt x="725" y="133"/>
                  </a:lnTo>
                  <a:lnTo>
                    <a:pt x="750" y="137"/>
                  </a:lnTo>
                  <a:lnTo>
                    <a:pt x="796" y="156"/>
                  </a:lnTo>
                  <a:lnTo>
                    <a:pt x="821" y="149"/>
                  </a:lnTo>
                  <a:lnTo>
                    <a:pt x="876" y="168"/>
                  </a:lnTo>
                  <a:lnTo>
                    <a:pt x="887" y="183"/>
                  </a:lnTo>
                  <a:lnTo>
                    <a:pt x="917" y="176"/>
                  </a:lnTo>
                  <a:lnTo>
                    <a:pt x="934" y="180"/>
                  </a:lnTo>
                  <a:lnTo>
                    <a:pt x="955" y="200"/>
                  </a:lnTo>
                  <a:lnTo>
                    <a:pt x="960" y="242"/>
                  </a:lnTo>
                  <a:lnTo>
                    <a:pt x="955" y="258"/>
                  </a:lnTo>
                  <a:lnTo>
                    <a:pt x="942" y="254"/>
                  </a:lnTo>
                  <a:lnTo>
                    <a:pt x="908" y="281"/>
                  </a:lnTo>
                  <a:lnTo>
                    <a:pt x="850" y="290"/>
                  </a:lnTo>
                  <a:lnTo>
                    <a:pt x="834" y="305"/>
                  </a:lnTo>
                  <a:lnTo>
                    <a:pt x="845" y="320"/>
                  </a:lnTo>
                  <a:lnTo>
                    <a:pt x="850" y="351"/>
                  </a:lnTo>
                  <a:lnTo>
                    <a:pt x="863" y="356"/>
                  </a:lnTo>
                  <a:lnTo>
                    <a:pt x="905" y="402"/>
                  </a:lnTo>
                  <a:lnTo>
                    <a:pt x="908" y="465"/>
                  </a:lnTo>
                  <a:lnTo>
                    <a:pt x="879" y="480"/>
                  </a:lnTo>
                  <a:lnTo>
                    <a:pt x="859" y="461"/>
                  </a:lnTo>
                  <a:lnTo>
                    <a:pt x="834" y="429"/>
                  </a:lnTo>
                  <a:lnTo>
                    <a:pt x="834" y="414"/>
                  </a:lnTo>
                  <a:lnTo>
                    <a:pt x="816" y="410"/>
                  </a:lnTo>
                  <a:lnTo>
                    <a:pt x="800" y="418"/>
                  </a:lnTo>
                  <a:lnTo>
                    <a:pt x="766" y="402"/>
                  </a:lnTo>
                  <a:lnTo>
                    <a:pt x="754" y="434"/>
                  </a:lnTo>
                  <a:lnTo>
                    <a:pt x="730" y="437"/>
                  </a:lnTo>
                  <a:lnTo>
                    <a:pt x="708" y="465"/>
                  </a:lnTo>
                  <a:lnTo>
                    <a:pt x="699" y="457"/>
                  </a:lnTo>
                  <a:lnTo>
                    <a:pt x="678" y="465"/>
                  </a:lnTo>
                  <a:lnTo>
                    <a:pt x="654" y="449"/>
                  </a:lnTo>
                  <a:lnTo>
                    <a:pt x="628" y="473"/>
                  </a:lnTo>
                  <a:lnTo>
                    <a:pt x="628" y="485"/>
                  </a:lnTo>
                  <a:lnTo>
                    <a:pt x="675" y="508"/>
                  </a:lnTo>
                  <a:lnTo>
                    <a:pt x="683" y="524"/>
                  </a:lnTo>
                  <a:lnTo>
                    <a:pt x="654" y="535"/>
                  </a:lnTo>
                  <a:lnTo>
                    <a:pt x="604" y="531"/>
                  </a:lnTo>
                  <a:lnTo>
                    <a:pt x="599" y="515"/>
                  </a:lnTo>
                  <a:lnTo>
                    <a:pt x="577" y="508"/>
                  </a:lnTo>
                  <a:lnTo>
                    <a:pt x="549" y="524"/>
                  </a:lnTo>
                  <a:lnTo>
                    <a:pt x="528" y="515"/>
                  </a:lnTo>
                  <a:lnTo>
                    <a:pt x="528" y="492"/>
                  </a:lnTo>
                  <a:lnTo>
                    <a:pt x="516" y="480"/>
                  </a:lnTo>
                  <a:lnTo>
                    <a:pt x="516" y="469"/>
                  </a:lnTo>
                  <a:lnTo>
                    <a:pt x="489" y="461"/>
                  </a:lnTo>
                  <a:lnTo>
                    <a:pt x="481" y="469"/>
                  </a:lnTo>
                  <a:lnTo>
                    <a:pt x="486" y="488"/>
                  </a:lnTo>
                  <a:lnTo>
                    <a:pt x="461" y="496"/>
                  </a:lnTo>
                  <a:lnTo>
                    <a:pt x="457" y="512"/>
                  </a:lnTo>
                  <a:lnTo>
                    <a:pt x="461" y="527"/>
                  </a:lnTo>
                  <a:lnTo>
                    <a:pt x="410" y="582"/>
                  </a:lnTo>
                  <a:lnTo>
                    <a:pt x="418" y="644"/>
                  </a:lnTo>
                  <a:lnTo>
                    <a:pt x="398" y="664"/>
                  </a:lnTo>
                  <a:lnTo>
                    <a:pt x="385" y="652"/>
                  </a:lnTo>
                  <a:lnTo>
                    <a:pt x="335" y="680"/>
                  </a:lnTo>
                  <a:lnTo>
                    <a:pt x="319" y="668"/>
                  </a:lnTo>
                  <a:lnTo>
                    <a:pt x="247" y="543"/>
                  </a:lnTo>
                  <a:lnTo>
                    <a:pt x="217" y="524"/>
                  </a:lnTo>
                  <a:lnTo>
                    <a:pt x="196" y="519"/>
                  </a:lnTo>
                  <a:lnTo>
                    <a:pt x="188" y="504"/>
                  </a:lnTo>
                  <a:lnTo>
                    <a:pt x="201" y="485"/>
                  </a:lnTo>
                  <a:lnTo>
                    <a:pt x="180" y="469"/>
                  </a:lnTo>
                  <a:lnTo>
                    <a:pt x="154" y="488"/>
                  </a:lnTo>
                  <a:lnTo>
                    <a:pt x="130" y="492"/>
                  </a:lnTo>
                  <a:lnTo>
                    <a:pt x="113" y="422"/>
                  </a:lnTo>
                  <a:lnTo>
                    <a:pt x="109" y="407"/>
                  </a:lnTo>
                  <a:lnTo>
                    <a:pt x="105" y="297"/>
                  </a:lnTo>
                  <a:lnTo>
                    <a:pt x="83" y="242"/>
                  </a:lnTo>
                  <a:lnTo>
                    <a:pt x="99" y="234"/>
                  </a:lnTo>
                  <a:lnTo>
                    <a:pt x="54" y="153"/>
                  </a:lnTo>
                  <a:lnTo>
                    <a:pt x="0" y="114"/>
                  </a:lnTo>
                  <a:lnTo>
                    <a:pt x="4" y="90"/>
                  </a:lnTo>
                  <a:lnTo>
                    <a:pt x="12" y="82"/>
                  </a:lnTo>
                  <a:lnTo>
                    <a:pt x="96" y="70"/>
                  </a:lnTo>
                  <a:lnTo>
                    <a:pt x="151" y="86"/>
                  </a:lnTo>
                  <a:lnTo>
                    <a:pt x="180" y="75"/>
                  </a:lnTo>
                  <a:lnTo>
                    <a:pt x="193" y="94"/>
                  </a:lnTo>
                  <a:lnTo>
                    <a:pt x="234" y="133"/>
                  </a:lnTo>
                  <a:lnTo>
                    <a:pt x="264" y="125"/>
                  </a:lnTo>
                  <a:lnTo>
                    <a:pt x="264" y="102"/>
                  </a:lnTo>
                  <a:lnTo>
                    <a:pt x="272" y="90"/>
                  </a:lnTo>
                  <a:lnTo>
                    <a:pt x="305" y="78"/>
                  </a:lnTo>
                  <a:lnTo>
                    <a:pt x="319" y="94"/>
                  </a:lnTo>
                  <a:lnTo>
                    <a:pt x="335" y="82"/>
                  </a:lnTo>
                  <a:lnTo>
                    <a:pt x="360" y="86"/>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8" name="未知"/>
            <p:cNvSpPr>
              <a:spLocks/>
            </p:cNvSpPr>
            <p:nvPr/>
          </p:nvSpPr>
          <p:spPr bwMode="auto">
            <a:xfrm>
              <a:off x="1238770" y="3898785"/>
              <a:ext cx="2232439" cy="1142178"/>
            </a:xfrm>
            <a:custGeom>
              <a:avLst/>
              <a:gdLst>
                <a:gd name="T0" fmla="*/ 1411870 w 1514"/>
                <a:gd name="T1" fmla="*/ 1131643 h 766"/>
                <a:gd name="T2" fmla="*/ 1451728 w 1514"/>
                <a:gd name="T3" fmla="*/ 1173498 h 766"/>
                <a:gd name="T4" fmla="*/ 1566701 w 1514"/>
                <a:gd name="T5" fmla="*/ 1131643 h 766"/>
                <a:gd name="T6" fmla="*/ 1637218 w 1514"/>
                <a:gd name="T7" fmla="*/ 1083587 h 766"/>
                <a:gd name="T8" fmla="*/ 1726130 w 1514"/>
                <a:gd name="T9" fmla="*/ 1052583 h 766"/>
                <a:gd name="T10" fmla="*/ 1822708 w 1514"/>
                <a:gd name="T11" fmla="*/ 1023129 h 766"/>
                <a:gd name="T12" fmla="*/ 1971407 w 1514"/>
                <a:gd name="T13" fmla="*/ 999876 h 766"/>
                <a:gd name="T14" fmla="*/ 1977538 w 1514"/>
                <a:gd name="T15" fmla="*/ 1052583 h 766"/>
                <a:gd name="T16" fmla="*/ 2021995 w 1514"/>
                <a:gd name="T17" fmla="*/ 1060334 h 766"/>
                <a:gd name="T18" fmla="*/ 1997467 w 1514"/>
                <a:gd name="T19" fmla="*/ 1125442 h 766"/>
                <a:gd name="T20" fmla="*/ 2021995 w 1514"/>
                <a:gd name="T21" fmla="*/ 1131643 h 766"/>
                <a:gd name="T22" fmla="*/ 2150765 w 1514"/>
                <a:gd name="T23" fmla="*/ 1125442 h 766"/>
                <a:gd name="T24" fmla="*/ 2227413 w 1514"/>
                <a:gd name="T25" fmla="*/ 1150245 h 766"/>
                <a:gd name="T26" fmla="*/ 2259606 w 1514"/>
                <a:gd name="T27" fmla="*/ 1162647 h 766"/>
                <a:gd name="T28" fmla="*/ 2267271 w 1514"/>
                <a:gd name="T29" fmla="*/ 1083587 h 766"/>
                <a:gd name="T30" fmla="*/ 2319392 w 1514"/>
                <a:gd name="T31" fmla="*/ 1029330 h 766"/>
                <a:gd name="T32" fmla="*/ 2279535 w 1514"/>
                <a:gd name="T33" fmla="*/ 773548 h 766"/>
                <a:gd name="T34" fmla="*/ 2235078 w 1514"/>
                <a:gd name="T35" fmla="*/ 635580 h 766"/>
                <a:gd name="T36" fmla="*/ 2126237 w 1514"/>
                <a:gd name="T37" fmla="*/ 587524 h 766"/>
                <a:gd name="T38" fmla="*/ 2054187 w 1514"/>
                <a:gd name="T39" fmla="*/ 713090 h 766"/>
                <a:gd name="T40" fmla="*/ 1919285 w 1514"/>
                <a:gd name="T41" fmla="*/ 647982 h 766"/>
                <a:gd name="T42" fmla="*/ 1677075 w 1514"/>
                <a:gd name="T43" fmla="*/ 561171 h 766"/>
                <a:gd name="T44" fmla="*/ 1572833 w 1514"/>
                <a:gd name="T45" fmla="*/ 550320 h 766"/>
                <a:gd name="T46" fmla="*/ 1373546 w 1514"/>
                <a:gd name="T47" fmla="*/ 471260 h 766"/>
                <a:gd name="T48" fmla="*/ 1276969 w 1514"/>
                <a:gd name="T49" fmla="*/ 254232 h 766"/>
                <a:gd name="T50" fmla="*/ 1315293 w 1514"/>
                <a:gd name="T51" fmla="*/ 186023 h 766"/>
                <a:gd name="T52" fmla="*/ 1307628 w 1514"/>
                <a:gd name="T53" fmla="*/ 96112 h 766"/>
                <a:gd name="T54" fmla="*/ 1329090 w 1514"/>
                <a:gd name="T55" fmla="*/ 48056 h 766"/>
                <a:gd name="T56" fmla="*/ 1155864 w 1514"/>
                <a:gd name="T57" fmla="*/ 0 h 766"/>
                <a:gd name="T58" fmla="*/ 1027094 w 1514"/>
                <a:gd name="T59" fmla="*/ 18602 h 766"/>
                <a:gd name="T60" fmla="*/ 872263 w 1514"/>
                <a:gd name="T61" fmla="*/ 65108 h 766"/>
                <a:gd name="T62" fmla="*/ 718966 w 1514"/>
                <a:gd name="T63" fmla="*/ 83711 h 766"/>
                <a:gd name="T64" fmla="*/ 616256 w 1514"/>
                <a:gd name="T65" fmla="*/ 31004 h 766"/>
                <a:gd name="T66" fmla="*/ 441497 w 1514"/>
                <a:gd name="T67" fmla="*/ 60458 h 766"/>
                <a:gd name="T68" fmla="*/ 378645 w 1514"/>
                <a:gd name="T69" fmla="*/ 23253 h 766"/>
                <a:gd name="T70" fmla="*/ 248342 w 1514"/>
                <a:gd name="T71" fmla="*/ 35655 h 766"/>
                <a:gd name="T72" fmla="*/ 185490 w 1514"/>
                <a:gd name="T73" fmla="*/ 114714 h 766"/>
                <a:gd name="T74" fmla="*/ 151765 w 1514"/>
                <a:gd name="T75" fmla="*/ 156570 h 766"/>
                <a:gd name="T76" fmla="*/ 107308 w 1514"/>
                <a:gd name="T77" fmla="*/ 175172 h 766"/>
                <a:gd name="T78" fmla="*/ 88913 w 1514"/>
                <a:gd name="T79" fmla="*/ 204626 h 766"/>
                <a:gd name="T80" fmla="*/ 119572 w 1514"/>
                <a:gd name="T81" fmla="*/ 272834 h 766"/>
                <a:gd name="T82" fmla="*/ 114973 w 1514"/>
                <a:gd name="T83" fmla="*/ 344143 h 766"/>
                <a:gd name="T84" fmla="*/ 30660 w 1514"/>
                <a:gd name="T85" fmla="*/ 319340 h 766"/>
                <a:gd name="T86" fmla="*/ 0 w 1514"/>
                <a:gd name="T87" fmla="*/ 344143 h 766"/>
                <a:gd name="T88" fmla="*/ 18396 w 1514"/>
                <a:gd name="T89" fmla="*/ 410802 h 766"/>
                <a:gd name="T90" fmla="*/ 6132 w 1514"/>
                <a:gd name="T91" fmla="*/ 471260 h 766"/>
                <a:gd name="T92" fmla="*/ 50588 w 1514"/>
                <a:gd name="T93" fmla="*/ 489862 h 766"/>
                <a:gd name="T94" fmla="*/ 151765 w 1514"/>
                <a:gd name="T95" fmla="*/ 587524 h 766"/>
                <a:gd name="T96" fmla="*/ 211551 w 1514"/>
                <a:gd name="T97" fmla="*/ 671235 h 766"/>
                <a:gd name="T98" fmla="*/ 248342 w 1514"/>
                <a:gd name="T99" fmla="*/ 696038 h 766"/>
                <a:gd name="T100" fmla="*/ 320392 w 1514"/>
                <a:gd name="T101" fmla="*/ 689837 h 766"/>
                <a:gd name="T102" fmla="*/ 489019 w 1514"/>
                <a:gd name="T103" fmla="*/ 865009 h 766"/>
                <a:gd name="T104" fmla="*/ 538074 w 1514"/>
                <a:gd name="T105" fmla="*/ 847957 h 766"/>
                <a:gd name="T106" fmla="*/ 551871 w 1514"/>
                <a:gd name="T107" fmla="*/ 913065 h 766"/>
                <a:gd name="T108" fmla="*/ 653048 w 1514"/>
                <a:gd name="T109" fmla="*/ 954921 h 766"/>
                <a:gd name="T110" fmla="*/ 737361 w 1514"/>
                <a:gd name="T111" fmla="*/ 1033981 h 766"/>
                <a:gd name="T112" fmla="*/ 757290 w 1514"/>
                <a:gd name="T113" fmla="*/ 1071185 h 766"/>
                <a:gd name="T114" fmla="*/ 846203 w 1514"/>
                <a:gd name="T115" fmla="*/ 1064985 h 766"/>
                <a:gd name="T116" fmla="*/ 1008698 w 1514"/>
                <a:gd name="T117" fmla="*/ 1102189 h 766"/>
                <a:gd name="T118" fmla="*/ 1083814 w 1514"/>
                <a:gd name="T119" fmla="*/ 1120792 h 766"/>
                <a:gd name="T120" fmla="*/ 1083814 w 1514"/>
                <a:gd name="T121" fmla="*/ 1185900 h 766"/>
                <a:gd name="T122" fmla="*/ 1227913 w 1514"/>
                <a:gd name="T123" fmla="*/ 1083587 h 766"/>
                <a:gd name="T124" fmla="*/ 1336755 w 1514"/>
                <a:gd name="T125" fmla="*/ 1125442 h 7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14" h="766">
                  <a:moveTo>
                    <a:pt x="872" y="726"/>
                  </a:moveTo>
                  <a:lnTo>
                    <a:pt x="921" y="730"/>
                  </a:lnTo>
                  <a:lnTo>
                    <a:pt x="938" y="753"/>
                  </a:lnTo>
                  <a:lnTo>
                    <a:pt x="947" y="757"/>
                  </a:lnTo>
                  <a:lnTo>
                    <a:pt x="1018" y="742"/>
                  </a:lnTo>
                  <a:lnTo>
                    <a:pt x="1022" y="730"/>
                  </a:lnTo>
                  <a:lnTo>
                    <a:pt x="1034" y="726"/>
                  </a:lnTo>
                  <a:lnTo>
                    <a:pt x="1068" y="699"/>
                  </a:lnTo>
                  <a:lnTo>
                    <a:pt x="1102" y="694"/>
                  </a:lnTo>
                  <a:lnTo>
                    <a:pt x="1126" y="679"/>
                  </a:lnTo>
                  <a:lnTo>
                    <a:pt x="1181" y="648"/>
                  </a:lnTo>
                  <a:lnTo>
                    <a:pt x="1189" y="660"/>
                  </a:lnTo>
                  <a:lnTo>
                    <a:pt x="1228" y="672"/>
                  </a:lnTo>
                  <a:lnTo>
                    <a:pt x="1286" y="645"/>
                  </a:lnTo>
                  <a:lnTo>
                    <a:pt x="1306" y="655"/>
                  </a:lnTo>
                  <a:lnTo>
                    <a:pt x="1290" y="679"/>
                  </a:lnTo>
                  <a:lnTo>
                    <a:pt x="1294" y="684"/>
                  </a:lnTo>
                  <a:lnTo>
                    <a:pt x="1319" y="684"/>
                  </a:lnTo>
                  <a:lnTo>
                    <a:pt x="1319" y="691"/>
                  </a:lnTo>
                  <a:lnTo>
                    <a:pt x="1303" y="726"/>
                  </a:lnTo>
                  <a:lnTo>
                    <a:pt x="1306" y="730"/>
                  </a:lnTo>
                  <a:lnTo>
                    <a:pt x="1319" y="730"/>
                  </a:lnTo>
                  <a:lnTo>
                    <a:pt x="1377" y="745"/>
                  </a:lnTo>
                  <a:lnTo>
                    <a:pt x="1403" y="726"/>
                  </a:lnTo>
                  <a:lnTo>
                    <a:pt x="1440" y="753"/>
                  </a:lnTo>
                  <a:lnTo>
                    <a:pt x="1453" y="742"/>
                  </a:lnTo>
                  <a:lnTo>
                    <a:pt x="1461" y="750"/>
                  </a:lnTo>
                  <a:lnTo>
                    <a:pt x="1474" y="750"/>
                  </a:lnTo>
                  <a:lnTo>
                    <a:pt x="1483" y="742"/>
                  </a:lnTo>
                  <a:lnTo>
                    <a:pt x="1479" y="699"/>
                  </a:lnTo>
                  <a:lnTo>
                    <a:pt x="1492" y="691"/>
                  </a:lnTo>
                  <a:lnTo>
                    <a:pt x="1513" y="664"/>
                  </a:lnTo>
                  <a:lnTo>
                    <a:pt x="1508" y="554"/>
                  </a:lnTo>
                  <a:lnTo>
                    <a:pt x="1487" y="499"/>
                  </a:lnTo>
                  <a:lnTo>
                    <a:pt x="1503" y="492"/>
                  </a:lnTo>
                  <a:lnTo>
                    <a:pt x="1458" y="410"/>
                  </a:lnTo>
                  <a:lnTo>
                    <a:pt x="1403" y="371"/>
                  </a:lnTo>
                  <a:lnTo>
                    <a:pt x="1387" y="379"/>
                  </a:lnTo>
                  <a:lnTo>
                    <a:pt x="1387" y="401"/>
                  </a:lnTo>
                  <a:lnTo>
                    <a:pt x="1340" y="460"/>
                  </a:lnTo>
                  <a:lnTo>
                    <a:pt x="1256" y="445"/>
                  </a:lnTo>
                  <a:lnTo>
                    <a:pt x="1252" y="418"/>
                  </a:lnTo>
                  <a:lnTo>
                    <a:pt x="1201" y="382"/>
                  </a:lnTo>
                  <a:lnTo>
                    <a:pt x="1094" y="362"/>
                  </a:lnTo>
                  <a:lnTo>
                    <a:pt x="1042" y="355"/>
                  </a:lnTo>
                  <a:lnTo>
                    <a:pt x="1026" y="355"/>
                  </a:lnTo>
                  <a:lnTo>
                    <a:pt x="984" y="323"/>
                  </a:lnTo>
                  <a:lnTo>
                    <a:pt x="896" y="304"/>
                  </a:lnTo>
                  <a:lnTo>
                    <a:pt x="837" y="195"/>
                  </a:lnTo>
                  <a:lnTo>
                    <a:pt x="833" y="164"/>
                  </a:lnTo>
                  <a:lnTo>
                    <a:pt x="858" y="156"/>
                  </a:lnTo>
                  <a:lnTo>
                    <a:pt x="858" y="120"/>
                  </a:lnTo>
                  <a:lnTo>
                    <a:pt x="875" y="78"/>
                  </a:lnTo>
                  <a:lnTo>
                    <a:pt x="853" y="62"/>
                  </a:lnTo>
                  <a:lnTo>
                    <a:pt x="884" y="39"/>
                  </a:lnTo>
                  <a:lnTo>
                    <a:pt x="867" y="31"/>
                  </a:lnTo>
                  <a:lnTo>
                    <a:pt x="825" y="31"/>
                  </a:lnTo>
                  <a:lnTo>
                    <a:pt x="754" y="0"/>
                  </a:lnTo>
                  <a:lnTo>
                    <a:pt x="707" y="0"/>
                  </a:lnTo>
                  <a:lnTo>
                    <a:pt x="670" y="12"/>
                  </a:lnTo>
                  <a:lnTo>
                    <a:pt x="632" y="12"/>
                  </a:lnTo>
                  <a:lnTo>
                    <a:pt x="569" y="42"/>
                  </a:lnTo>
                  <a:lnTo>
                    <a:pt x="519" y="35"/>
                  </a:lnTo>
                  <a:lnTo>
                    <a:pt x="469" y="54"/>
                  </a:lnTo>
                  <a:lnTo>
                    <a:pt x="426" y="39"/>
                  </a:lnTo>
                  <a:lnTo>
                    <a:pt x="402" y="20"/>
                  </a:lnTo>
                  <a:lnTo>
                    <a:pt x="335" y="12"/>
                  </a:lnTo>
                  <a:lnTo>
                    <a:pt x="288" y="39"/>
                  </a:lnTo>
                  <a:lnTo>
                    <a:pt x="264" y="27"/>
                  </a:lnTo>
                  <a:lnTo>
                    <a:pt x="247" y="15"/>
                  </a:lnTo>
                  <a:lnTo>
                    <a:pt x="196" y="3"/>
                  </a:lnTo>
                  <a:lnTo>
                    <a:pt x="162" y="23"/>
                  </a:lnTo>
                  <a:lnTo>
                    <a:pt x="151" y="59"/>
                  </a:lnTo>
                  <a:lnTo>
                    <a:pt x="121" y="74"/>
                  </a:lnTo>
                  <a:lnTo>
                    <a:pt x="117" y="93"/>
                  </a:lnTo>
                  <a:lnTo>
                    <a:pt x="99" y="101"/>
                  </a:lnTo>
                  <a:lnTo>
                    <a:pt x="78" y="98"/>
                  </a:lnTo>
                  <a:lnTo>
                    <a:pt x="70" y="113"/>
                  </a:lnTo>
                  <a:lnTo>
                    <a:pt x="67" y="132"/>
                  </a:lnTo>
                  <a:lnTo>
                    <a:pt x="58" y="132"/>
                  </a:lnTo>
                  <a:lnTo>
                    <a:pt x="54" y="156"/>
                  </a:lnTo>
                  <a:lnTo>
                    <a:pt x="78" y="176"/>
                  </a:lnTo>
                  <a:lnTo>
                    <a:pt x="83" y="211"/>
                  </a:lnTo>
                  <a:lnTo>
                    <a:pt x="75" y="222"/>
                  </a:lnTo>
                  <a:lnTo>
                    <a:pt x="37" y="226"/>
                  </a:lnTo>
                  <a:lnTo>
                    <a:pt x="20" y="206"/>
                  </a:lnTo>
                  <a:lnTo>
                    <a:pt x="0" y="211"/>
                  </a:lnTo>
                  <a:lnTo>
                    <a:pt x="0" y="222"/>
                  </a:lnTo>
                  <a:lnTo>
                    <a:pt x="8" y="250"/>
                  </a:lnTo>
                  <a:lnTo>
                    <a:pt x="12" y="265"/>
                  </a:lnTo>
                  <a:lnTo>
                    <a:pt x="12" y="289"/>
                  </a:lnTo>
                  <a:lnTo>
                    <a:pt x="4" y="304"/>
                  </a:lnTo>
                  <a:lnTo>
                    <a:pt x="8" y="316"/>
                  </a:lnTo>
                  <a:lnTo>
                    <a:pt x="33" y="316"/>
                  </a:lnTo>
                  <a:lnTo>
                    <a:pt x="46" y="340"/>
                  </a:lnTo>
                  <a:lnTo>
                    <a:pt x="99" y="379"/>
                  </a:lnTo>
                  <a:lnTo>
                    <a:pt x="99" y="391"/>
                  </a:lnTo>
                  <a:lnTo>
                    <a:pt x="138" y="433"/>
                  </a:lnTo>
                  <a:lnTo>
                    <a:pt x="151" y="445"/>
                  </a:lnTo>
                  <a:lnTo>
                    <a:pt x="162" y="449"/>
                  </a:lnTo>
                  <a:lnTo>
                    <a:pt x="188" y="430"/>
                  </a:lnTo>
                  <a:lnTo>
                    <a:pt x="209" y="445"/>
                  </a:lnTo>
                  <a:lnTo>
                    <a:pt x="300" y="519"/>
                  </a:lnTo>
                  <a:lnTo>
                    <a:pt x="319" y="558"/>
                  </a:lnTo>
                  <a:lnTo>
                    <a:pt x="339" y="558"/>
                  </a:lnTo>
                  <a:lnTo>
                    <a:pt x="351" y="547"/>
                  </a:lnTo>
                  <a:lnTo>
                    <a:pt x="360" y="554"/>
                  </a:lnTo>
                  <a:lnTo>
                    <a:pt x="360" y="589"/>
                  </a:lnTo>
                  <a:lnTo>
                    <a:pt x="414" y="616"/>
                  </a:lnTo>
                  <a:lnTo>
                    <a:pt x="426" y="616"/>
                  </a:lnTo>
                  <a:lnTo>
                    <a:pt x="434" y="645"/>
                  </a:lnTo>
                  <a:lnTo>
                    <a:pt x="481" y="667"/>
                  </a:lnTo>
                  <a:lnTo>
                    <a:pt x="486" y="684"/>
                  </a:lnTo>
                  <a:lnTo>
                    <a:pt x="494" y="691"/>
                  </a:lnTo>
                  <a:lnTo>
                    <a:pt x="532" y="687"/>
                  </a:lnTo>
                  <a:lnTo>
                    <a:pt x="552" y="687"/>
                  </a:lnTo>
                  <a:lnTo>
                    <a:pt x="587" y="711"/>
                  </a:lnTo>
                  <a:lnTo>
                    <a:pt x="658" y="711"/>
                  </a:lnTo>
                  <a:lnTo>
                    <a:pt x="699" y="706"/>
                  </a:lnTo>
                  <a:lnTo>
                    <a:pt x="707" y="723"/>
                  </a:lnTo>
                  <a:lnTo>
                    <a:pt x="699" y="753"/>
                  </a:lnTo>
                  <a:lnTo>
                    <a:pt x="707" y="765"/>
                  </a:lnTo>
                  <a:lnTo>
                    <a:pt x="749" y="734"/>
                  </a:lnTo>
                  <a:lnTo>
                    <a:pt x="801" y="699"/>
                  </a:lnTo>
                  <a:lnTo>
                    <a:pt x="837" y="706"/>
                  </a:lnTo>
                  <a:lnTo>
                    <a:pt x="872" y="726"/>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29" name="未知"/>
            <p:cNvSpPr>
              <a:spLocks/>
            </p:cNvSpPr>
            <p:nvPr/>
          </p:nvSpPr>
          <p:spPr bwMode="auto">
            <a:xfrm>
              <a:off x="2464932" y="3613241"/>
              <a:ext cx="1447572" cy="972683"/>
            </a:xfrm>
            <a:custGeom>
              <a:avLst/>
              <a:gdLst>
                <a:gd name="T0" fmla="*/ 122478 w 983"/>
                <a:gd name="T1" fmla="*/ 374762 h 653"/>
                <a:gd name="T2" fmla="*/ 191372 w 983"/>
                <a:gd name="T3" fmla="*/ 332949 h 653"/>
                <a:gd name="T4" fmla="*/ 166876 w 983"/>
                <a:gd name="T5" fmla="*/ 315915 h 653"/>
                <a:gd name="T6" fmla="*/ 211275 w 983"/>
                <a:gd name="T7" fmla="*/ 272554 h 653"/>
                <a:gd name="T8" fmla="*/ 154629 w 983"/>
                <a:gd name="T9" fmla="*/ 164152 h 653"/>
                <a:gd name="T10" fmla="*/ 186779 w 983"/>
                <a:gd name="T11" fmla="*/ 66590 h 653"/>
                <a:gd name="T12" fmla="*/ 494505 w 983"/>
                <a:gd name="T13" fmla="*/ 0 h 653"/>
                <a:gd name="T14" fmla="*/ 673630 w 983"/>
                <a:gd name="T15" fmla="*/ 37166 h 653"/>
                <a:gd name="T16" fmla="*/ 783860 w 983"/>
                <a:gd name="T17" fmla="*/ 97562 h 653"/>
                <a:gd name="T18" fmla="*/ 880312 w 983"/>
                <a:gd name="T19" fmla="*/ 55750 h 653"/>
                <a:gd name="T20" fmla="*/ 1013507 w 983"/>
                <a:gd name="T21" fmla="*/ 43361 h 653"/>
                <a:gd name="T22" fmla="*/ 1181914 w 983"/>
                <a:gd name="T23" fmla="*/ 85173 h 653"/>
                <a:gd name="T24" fmla="*/ 1282958 w 983"/>
                <a:gd name="T25" fmla="*/ 199770 h 653"/>
                <a:gd name="T26" fmla="*/ 1379410 w 983"/>
                <a:gd name="T27" fmla="*/ 230742 h 653"/>
                <a:gd name="T28" fmla="*/ 1477392 w 983"/>
                <a:gd name="T29" fmla="*/ 388699 h 653"/>
                <a:gd name="T30" fmla="*/ 1495764 w 983"/>
                <a:gd name="T31" fmla="*/ 495553 h 653"/>
                <a:gd name="T32" fmla="*/ 1445242 w 983"/>
                <a:gd name="T33" fmla="*/ 574531 h 653"/>
                <a:gd name="T34" fmla="*/ 1387065 w 983"/>
                <a:gd name="T35" fmla="*/ 622538 h 653"/>
                <a:gd name="T36" fmla="*/ 1362569 w 983"/>
                <a:gd name="T37" fmla="*/ 695322 h 653"/>
                <a:gd name="T38" fmla="*/ 1298268 w 983"/>
                <a:gd name="T39" fmla="*/ 659704 h 653"/>
                <a:gd name="T40" fmla="*/ 1302861 w 983"/>
                <a:gd name="T41" fmla="*/ 713905 h 653"/>
                <a:gd name="T42" fmla="*/ 1399313 w 983"/>
                <a:gd name="T43" fmla="*/ 763461 h 653"/>
                <a:gd name="T44" fmla="*/ 1445242 w 983"/>
                <a:gd name="T45" fmla="*/ 786690 h 653"/>
                <a:gd name="T46" fmla="*/ 1387065 w 983"/>
                <a:gd name="T47" fmla="*/ 823856 h 653"/>
                <a:gd name="T48" fmla="*/ 1341136 w 983"/>
                <a:gd name="T49" fmla="*/ 816113 h 653"/>
                <a:gd name="T50" fmla="*/ 1278365 w 983"/>
                <a:gd name="T51" fmla="*/ 853280 h 653"/>
                <a:gd name="T52" fmla="*/ 1232436 w 983"/>
                <a:gd name="T53" fmla="*/ 902835 h 653"/>
                <a:gd name="T54" fmla="*/ 1148232 w 983"/>
                <a:gd name="T55" fmla="*/ 811467 h 653"/>
                <a:gd name="T56" fmla="*/ 1021161 w 983"/>
                <a:gd name="T57" fmla="*/ 805273 h 653"/>
                <a:gd name="T58" fmla="*/ 880312 w 983"/>
                <a:gd name="T59" fmla="*/ 834696 h 653"/>
                <a:gd name="T60" fmla="*/ 846630 w 983"/>
                <a:gd name="T61" fmla="*/ 884252 h 653"/>
                <a:gd name="T62" fmla="*/ 777736 w 983"/>
                <a:gd name="T63" fmla="*/ 1009688 h 653"/>
                <a:gd name="T64" fmla="*/ 639948 w 983"/>
                <a:gd name="T65" fmla="*/ 944647 h 653"/>
                <a:gd name="T66" fmla="*/ 398054 w 983"/>
                <a:gd name="T67" fmla="*/ 857925 h 653"/>
                <a:gd name="T68" fmla="*/ 295478 w 983"/>
                <a:gd name="T69" fmla="*/ 847085 h 653"/>
                <a:gd name="T70" fmla="*/ 94921 w 983"/>
                <a:gd name="T71" fmla="*/ 768107 h 653"/>
                <a:gd name="T72" fmla="*/ 0 w 983"/>
                <a:gd name="T73" fmla="*/ 551302 h 653"/>
                <a:gd name="T74" fmla="*/ 38274 w 983"/>
                <a:gd name="T75" fmla="*/ 483164 h 653"/>
                <a:gd name="T76" fmla="*/ 30620 w 983"/>
                <a:gd name="T77" fmla="*/ 393345 h 65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83" h="653">
                  <a:moveTo>
                    <a:pt x="51" y="231"/>
                  </a:moveTo>
                  <a:lnTo>
                    <a:pt x="80" y="242"/>
                  </a:lnTo>
                  <a:lnTo>
                    <a:pt x="135" y="227"/>
                  </a:lnTo>
                  <a:lnTo>
                    <a:pt x="125" y="215"/>
                  </a:lnTo>
                  <a:lnTo>
                    <a:pt x="114" y="215"/>
                  </a:lnTo>
                  <a:lnTo>
                    <a:pt x="109" y="204"/>
                  </a:lnTo>
                  <a:lnTo>
                    <a:pt x="114" y="188"/>
                  </a:lnTo>
                  <a:lnTo>
                    <a:pt x="138" y="176"/>
                  </a:lnTo>
                  <a:lnTo>
                    <a:pt x="155" y="149"/>
                  </a:lnTo>
                  <a:lnTo>
                    <a:pt x="101" y="106"/>
                  </a:lnTo>
                  <a:lnTo>
                    <a:pt x="96" y="63"/>
                  </a:lnTo>
                  <a:lnTo>
                    <a:pt x="122" y="43"/>
                  </a:lnTo>
                  <a:lnTo>
                    <a:pt x="311" y="9"/>
                  </a:lnTo>
                  <a:lnTo>
                    <a:pt x="323" y="0"/>
                  </a:lnTo>
                  <a:lnTo>
                    <a:pt x="347" y="4"/>
                  </a:lnTo>
                  <a:lnTo>
                    <a:pt x="440" y="24"/>
                  </a:lnTo>
                  <a:lnTo>
                    <a:pt x="470" y="39"/>
                  </a:lnTo>
                  <a:lnTo>
                    <a:pt x="512" y="63"/>
                  </a:lnTo>
                  <a:lnTo>
                    <a:pt x="536" y="59"/>
                  </a:lnTo>
                  <a:lnTo>
                    <a:pt x="575" y="36"/>
                  </a:lnTo>
                  <a:lnTo>
                    <a:pt x="629" y="43"/>
                  </a:lnTo>
                  <a:lnTo>
                    <a:pt x="662" y="28"/>
                  </a:lnTo>
                  <a:lnTo>
                    <a:pt x="733" y="71"/>
                  </a:lnTo>
                  <a:lnTo>
                    <a:pt x="772" y="55"/>
                  </a:lnTo>
                  <a:lnTo>
                    <a:pt x="793" y="102"/>
                  </a:lnTo>
                  <a:lnTo>
                    <a:pt x="838" y="129"/>
                  </a:lnTo>
                  <a:lnTo>
                    <a:pt x="876" y="161"/>
                  </a:lnTo>
                  <a:lnTo>
                    <a:pt x="901" y="149"/>
                  </a:lnTo>
                  <a:lnTo>
                    <a:pt x="953" y="212"/>
                  </a:lnTo>
                  <a:lnTo>
                    <a:pt x="965" y="251"/>
                  </a:lnTo>
                  <a:lnTo>
                    <a:pt x="982" y="273"/>
                  </a:lnTo>
                  <a:lnTo>
                    <a:pt x="977" y="320"/>
                  </a:lnTo>
                  <a:lnTo>
                    <a:pt x="935" y="351"/>
                  </a:lnTo>
                  <a:lnTo>
                    <a:pt x="944" y="371"/>
                  </a:lnTo>
                  <a:lnTo>
                    <a:pt x="927" y="387"/>
                  </a:lnTo>
                  <a:lnTo>
                    <a:pt x="906" y="402"/>
                  </a:lnTo>
                  <a:lnTo>
                    <a:pt x="906" y="434"/>
                  </a:lnTo>
                  <a:lnTo>
                    <a:pt x="890" y="449"/>
                  </a:lnTo>
                  <a:lnTo>
                    <a:pt x="868" y="442"/>
                  </a:lnTo>
                  <a:lnTo>
                    <a:pt x="848" y="426"/>
                  </a:lnTo>
                  <a:lnTo>
                    <a:pt x="838" y="446"/>
                  </a:lnTo>
                  <a:lnTo>
                    <a:pt x="851" y="461"/>
                  </a:lnTo>
                  <a:lnTo>
                    <a:pt x="880" y="465"/>
                  </a:lnTo>
                  <a:lnTo>
                    <a:pt x="914" y="493"/>
                  </a:lnTo>
                  <a:lnTo>
                    <a:pt x="931" y="493"/>
                  </a:lnTo>
                  <a:lnTo>
                    <a:pt x="944" y="508"/>
                  </a:lnTo>
                  <a:lnTo>
                    <a:pt x="931" y="535"/>
                  </a:lnTo>
                  <a:lnTo>
                    <a:pt x="906" y="532"/>
                  </a:lnTo>
                  <a:lnTo>
                    <a:pt x="890" y="544"/>
                  </a:lnTo>
                  <a:lnTo>
                    <a:pt x="876" y="527"/>
                  </a:lnTo>
                  <a:lnTo>
                    <a:pt x="843" y="539"/>
                  </a:lnTo>
                  <a:lnTo>
                    <a:pt x="835" y="551"/>
                  </a:lnTo>
                  <a:lnTo>
                    <a:pt x="835" y="574"/>
                  </a:lnTo>
                  <a:lnTo>
                    <a:pt x="805" y="583"/>
                  </a:lnTo>
                  <a:lnTo>
                    <a:pt x="764" y="544"/>
                  </a:lnTo>
                  <a:lnTo>
                    <a:pt x="750" y="524"/>
                  </a:lnTo>
                  <a:lnTo>
                    <a:pt x="722" y="535"/>
                  </a:lnTo>
                  <a:lnTo>
                    <a:pt x="667" y="520"/>
                  </a:lnTo>
                  <a:lnTo>
                    <a:pt x="583" y="532"/>
                  </a:lnTo>
                  <a:lnTo>
                    <a:pt x="575" y="539"/>
                  </a:lnTo>
                  <a:lnTo>
                    <a:pt x="571" y="563"/>
                  </a:lnTo>
                  <a:lnTo>
                    <a:pt x="553" y="571"/>
                  </a:lnTo>
                  <a:lnTo>
                    <a:pt x="553" y="593"/>
                  </a:lnTo>
                  <a:lnTo>
                    <a:pt x="508" y="652"/>
                  </a:lnTo>
                  <a:lnTo>
                    <a:pt x="423" y="637"/>
                  </a:lnTo>
                  <a:lnTo>
                    <a:pt x="418" y="610"/>
                  </a:lnTo>
                  <a:lnTo>
                    <a:pt x="369" y="574"/>
                  </a:lnTo>
                  <a:lnTo>
                    <a:pt x="260" y="554"/>
                  </a:lnTo>
                  <a:lnTo>
                    <a:pt x="209" y="547"/>
                  </a:lnTo>
                  <a:lnTo>
                    <a:pt x="193" y="547"/>
                  </a:lnTo>
                  <a:lnTo>
                    <a:pt x="151" y="515"/>
                  </a:lnTo>
                  <a:lnTo>
                    <a:pt x="62" y="496"/>
                  </a:lnTo>
                  <a:lnTo>
                    <a:pt x="4" y="387"/>
                  </a:lnTo>
                  <a:lnTo>
                    <a:pt x="0" y="356"/>
                  </a:lnTo>
                  <a:lnTo>
                    <a:pt x="25" y="348"/>
                  </a:lnTo>
                  <a:lnTo>
                    <a:pt x="25" y="312"/>
                  </a:lnTo>
                  <a:lnTo>
                    <a:pt x="42" y="270"/>
                  </a:lnTo>
                  <a:lnTo>
                    <a:pt x="20" y="254"/>
                  </a:lnTo>
                  <a:lnTo>
                    <a:pt x="51" y="231"/>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0" name="未知"/>
            <p:cNvSpPr>
              <a:spLocks/>
            </p:cNvSpPr>
            <p:nvPr/>
          </p:nvSpPr>
          <p:spPr bwMode="auto">
            <a:xfrm>
              <a:off x="2464932" y="3613241"/>
              <a:ext cx="1447572" cy="972683"/>
            </a:xfrm>
            <a:custGeom>
              <a:avLst/>
              <a:gdLst>
                <a:gd name="T0" fmla="*/ 122478 w 983"/>
                <a:gd name="T1" fmla="*/ 374762 h 653"/>
                <a:gd name="T2" fmla="*/ 191372 w 983"/>
                <a:gd name="T3" fmla="*/ 332949 h 653"/>
                <a:gd name="T4" fmla="*/ 166876 w 983"/>
                <a:gd name="T5" fmla="*/ 315915 h 653"/>
                <a:gd name="T6" fmla="*/ 211275 w 983"/>
                <a:gd name="T7" fmla="*/ 272554 h 653"/>
                <a:gd name="T8" fmla="*/ 154629 w 983"/>
                <a:gd name="T9" fmla="*/ 164152 h 653"/>
                <a:gd name="T10" fmla="*/ 186779 w 983"/>
                <a:gd name="T11" fmla="*/ 66590 h 653"/>
                <a:gd name="T12" fmla="*/ 494505 w 983"/>
                <a:gd name="T13" fmla="*/ 0 h 653"/>
                <a:gd name="T14" fmla="*/ 673630 w 983"/>
                <a:gd name="T15" fmla="*/ 37166 h 653"/>
                <a:gd name="T16" fmla="*/ 783860 w 983"/>
                <a:gd name="T17" fmla="*/ 97562 h 653"/>
                <a:gd name="T18" fmla="*/ 880312 w 983"/>
                <a:gd name="T19" fmla="*/ 55750 h 653"/>
                <a:gd name="T20" fmla="*/ 1013507 w 983"/>
                <a:gd name="T21" fmla="*/ 43361 h 653"/>
                <a:gd name="T22" fmla="*/ 1181914 w 983"/>
                <a:gd name="T23" fmla="*/ 85173 h 653"/>
                <a:gd name="T24" fmla="*/ 1282958 w 983"/>
                <a:gd name="T25" fmla="*/ 199770 h 653"/>
                <a:gd name="T26" fmla="*/ 1379410 w 983"/>
                <a:gd name="T27" fmla="*/ 230742 h 653"/>
                <a:gd name="T28" fmla="*/ 1477392 w 983"/>
                <a:gd name="T29" fmla="*/ 388699 h 653"/>
                <a:gd name="T30" fmla="*/ 1495764 w 983"/>
                <a:gd name="T31" fmla="*/ 495553 h 653"/>
                <a:gd name="T32" fmla="*/ 1445242 w 983"/>
                <a:gd name="T33" fmla="*/ 574531 h 653"/>
                <a:gd name="T34" fmla="*/ 1387065 w 983"/>
                <a:gd name="T35" fmla="*/ 622538 h 653"/>
                <a:gd name="T36" fmla="*/ 1362569 w 983"/>
                <a:gd name="T37" fmla="*/ 695322 h 653"/>
                <a:gd name="T38" fmla="*/ 1298268 w 983"/>
                <a:gd name="T39" fmla="*/ 659704 h 653"/>
                <a:gd name="T40" fmla="*/ 1302861 w 983"/>
                <a:gd name="T41" fmla="*/ 713905 h 653"/>
                <a:gd name="T42" fmla="*/ 1399313 w 983"/>
                <a:gd name="T43" fmla="*/ 763461 h 653"/>
                <a:gd name="T44" fmla="*/ 1445242 w 983"/>
                <a:gd name="T45" fmla="*/ 786690 h 653"/>
                <a:gd name="T46" fmla="*/ 1387065 w 983"/>
                <a:gd name="T47" fmla="*/ 823856 h 653"/>
                <a:gd name="T48" fmla="*/ 1341136 w 983"/>
                <a:gd name="T49" fmla="*/ 816113 h 653"/>
                <a:gd name="T50" fmla="*/ 1278365 w 983"/>
                <a:gd name="T51" fmla="*/ 853280 h 653"/>
                <a:gd name="T52" fmla="*/ 1232436 w 983"/>
                <a:gd name="T53" fmla="*/ 902835 h 653"/>
                <a:gd name="T54" fmla="*/ 1148232 w 983"/>
                <a:gd name="T55" fmla="*/ 811467 h 653"/>
                <a:gd name="T56" fmla="*/ 1021161 w 983"/>
                <a:gd name="T57" fmla="*/ 805273 h 653"/>
                <a:gd name="T58" fmla="*/ 880312 w 983"/>
                <a:gd name="T59" fmla="*/ 834696 h 653"/>
                <a:gd name="T60" fmla="*/ 846630 w 983"/>
                <a:gd name="T61" fmla="*/ 884252 h 653"/>
                <a:gd name="T62" fmla="*/ 777736 w 983"/>
                <a:gd name="T63" fmla="*/ 1009688 h 653"/>
                <a:gd name="T64" fmla="*/ 639948 w 983"/>
                <a:gd name="T65" fmla="*/ 944647 h 653"/>
                <a:gd name="T66" fmla="*/ 398054 w 983"/>
                <a:gd name="T67" fmla="*/ 857925 h 653"/>
                <a:gd name="T68" fmla="*/ 295478 w 983"/>
                <a:gd name="T69" fmla="*/ 847085 h 653"/>
                <a:gd name="T70" fmla="*/ 94921 w 983"/>
                <a:gd name="T71" fmla="*/ 768107 h 653"/>
                <a:gd name="T72" fmla="*/ 0 w 983"/>
                <a:gd name="T73" fmla="*/ 551302 h 653"/>
                <a:gd name="T74" fmla="*/ 38274 w 983"/>
                <a:gd name="T75" fmla="*/ 483164 h 653"/>
                <a:gd name="T76" fmla="*/ 30620 w 983"/>
                <a:gd name="T77" fmla="*/ 393345 h 65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83" h="653">
                  <a:moveTo>
                    <a:pt x="51" y="231"/>
                  </a:moveTo>
                  <a:lnTo>
                    <a:pt x="80" y="242"/>
                  </a:lnTo>
                  <a:lnTo>
                    <a:pt x="135" y="227"/>
                  </a:lnTo>
                  <a:lnTo>
                    <a:pt x="125" y="215"/>
                  </a:lnTo>
                  <a:lnTo>
                    <a:pt x="114" y="215"/>
                  </a:lnTo>
                  <a:lnTo>
                    <a:pt x="109" y="204"/>
                  </a:lnTo>
                  <a:lnTo>
                    <a:pt x="114" y="188"/>
                  </a:lnTo>
                  <a:lnTo>
                    <a:pt x="138" y="176"/>
                  </a:lnTo>
                  <a:lnTo>
                    <a:pt x="155" y="149"/>
                  </a:lnTo>
                  <a:lnTo>
                    <a:pt x="101" y="106"/>
                  </a:lnTo>
                  <a:lnTo>
                    <a:pt x="96" y="63"/>
                  </a:lnTo>
                  <a:lnTo>
                    <a:pt x="122" y="43"/>
                  </a:lnTo>
                  <a:lnTo>
                    <a:pt x="311" y="9"/>
                  </a:lnTo>
                  <a:lnTo>
                    <a:pt x="323" y="0"/>
                  </a:lnTo>
                  <a:lnTo>
                    <a:pt x="347" y="4"/>
                  </a:lnTo>
                  <a:lnTo>
                    <a:pt x="440" y="24"/>
                  </a:lnTo>
                  <a:lnTo>
                    <a:pt x="470" y="39"/>
                  </a:lnTo>
                  <a:lnTo>
                    <a:pt x="512" y="63"/>
                  </a:lnTo>
                  <a:lnTo>
                    <a:pt x="536" y="59"/>
                  </a:lnTo>
                  <a:lnTo>
                    <a:pt x="575" y="36"/>
                  </a:lnTo>
                  <a:lnTo>
                    <a:pt x="629" y="43"/>
                  </a:lnTo>
                  <a:lnTo>
                    <a:pt x="662" y="28"/>
                  </a:lnTo>
                  <a:lnTo>
                    <a:pt x="733" y="71"/>
                  </a:lnTo>
                  <a:lnTo>
                    <a:pt x="772" y="55"/>
                  </a:lnTo>
                  <a:lnTo>
                    <a:pt x="793" y="102"/>
                  </a:lnTo>
                  <a:lnTo>
                    <a:pt x="838" y="129"/>
                  </a:lnTo>
                  <a:lnTo>
                    <a:pt x="876" y="161"/>
                  </a:lnTo>
                  <a:lnTo>
                    <a:pt x="901" y="149"/>
                  </a:lnTo>
                  <a:lnTo>
                    <a:pt x="953" y="212"/>
                  </a:lnTo>
                  <a:lnTo>
                    <a:pt x="965" y="251"/>
                  </a:lnTo>
                  <a:lnTo>
                    <a:pt x="982" y="273"/>
                  </a:lnTo>
                  <a:lnTo>
                    <a:pt x="977" y="320"/>
                  </a:lnTo>
                  <a:lnTo>
                    <a:pt x="935" y="351"/>
                  </a:lnTo>
                  <a:lnTo>
                    <a:pt x="944" y="371"/>
                  </a:lnTo>
                  <a:lnTo>
                    <a:pt x="927" y="387"/>
                  </a:lnTo>
                  <a:lnTo>
                    <a:pt x="906" y="402"/>
                  </a:lnTo>
                  <a:lnTo>
                    <a:pt x="906" y="434"/>
                  </a:lnTo>
                  <a:lnTo>
                    <a:pt x="890" y="449"/>
                  </a:lnTo>
                  <a:lnTo>
                    <a:pt x="868" y="442"/>
                  </a:lnTo>
                  <a:lnTo>
                    <a:pt x="848" y="426"/>
                  </a:lnTo>
                  <a:lnTo>
                    <a:pt x="838" y="446"/>
                  </a:lnTo>
                  <a:lnTo>
                    <a:pt x="851" y="461"/>
                  </a:lnTo>
                  <a:lnTo>
                    <a:pt x="880" y="465"/>
                  </a:lnTo>
                  <a:lnTo>
                    <a:pt x="914" y="493"/>
                  </a:lnTo>
                  <a:lnTo>
                    <a:pt x="931" y="493"/>
                  </a:lnTo>
                  <a:lnTo>
                    <a:pt x="944" y="508"/>
                  </a:lnTo>
                  <a:lnTo>
                    <a:pt x="931" y="535"/>
                  </a:lnTo>
                  <a:lnTo>
                    <a:pt x="906" y="532"/>
                  </a:lnTo>
                  <a:lnTo>
                    <a:pt x="890" y="544"/>
                  </a:lnTo>
                  <a:lnTo>
                    <a:pt x="876" y="527"/>
                  </a:lnTo>
                  <a:lnTo>
                    <a:pt x="843" y="539"/>
                  </a:lnTo>
                  <a:lnTo>
                    <a:pt x="835" y="551"/>
                  </a:lnTo>
                  <a:lnTo>
                    <a:pt x="835" y="574"/>
                  </a:lnTo>
                  <a:lnTo>
                    <a:pt x="805" y="583"/>
                  </a:lnTo>
                  <a:lnTo>
                    <a:pt x="764" y="544"/>
                  </a:lnTo>
                  <a:lnTo>
                    <a:pt x="750" y="524"/>
                  </a:lnTo>
                  <a:lnTo>
                    <a:pt x="722" y="535"/>
                  </a:lnTo>
                  <a:lnTo>
                    <a:pt x="667" y="520"/>
                  </a:lnTo>
                  <a:lnTo>
                    <a:pt x="583" y="532"/>
                  </a:lnTo>
                  <a:lnTo>
                    <a:pt x="575" y="539"/>
                  </a:lnTo>
                  <a:lnTo>
                    <a:pt x="571" y="563"/>
                  </a:lnTo>
                  <a:lnTo>
                    <a:pt x="553" y="571"/>
                  </a:lnTo>
                  <a:lnTo>
                    <a:pt x="553" y="593"/>
                  </a:lnTo>
                  <a:lnTo>
                    <a:pt x="508" y="652"/>
                  </a:lnTo>
                  <a:lnTo>
                    <a:pt x="423" y="637"/>
                  </a:lnTo>
                  <a:lnTo>
                    <a:pt x="418" y="610"/>
                  </a:lnTo>
                  <a:lnTo>
                    <a:pt x="369" y="574"/>
                  </a:lnTo>
                  <a:lnTo>
                    <a:pt x="260" y="554"/>
                  </a:lnTo>
                  <a:lnTo>
                    <a:pt x="209" y="547"/>
                  </a:lnTo>
                  <a:lnTo>
                    <a:pt x="193" y="547"/>
                  </a:lnTo>
                  <a:lnTo>
                    <a:pt x="151" y="515"/>
                  </a:lnTo>
                  <a:lnTo>
                    <a:pt x="62" y="496"/>
                  </a:lnTo>
                  <a:lnTo>
                    <a:pt x="4" y="387"/>
                  </a:lnTo>
                  <a:lnTo>
                    <a:pt x="0" y="356"/>
                  </a:lnTo>
                  <a:lnTo>
                    <a:pt x="25" y="348"/>
                  </a:lnTo>
                  <a:lnTo>
                    <a:pt x="25" y="312"/>
                  </a:lnTo>
                  <a:lnTo>
                    <a:pt x="42" y="270"/>
                  </a:lnTo>
                  <a:lnTo>
                    <a:pt x="20" y="254"/>
                  </a:lnTo>
                  <a:lnTo>
                    <a:pt x="51" y="231"/>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1" name="未知"/>
            <p:cNvSpPr>
              <a:spLocks/>
            </p:cNvSpPr>
            <p:nvPr/>
          </p:nvSpPr>
          <p:spPr bwMode="auto">
            <a:xfrm>
              <a:off x="2964253" y="3223861"/>
              <a:ext cx="1562097" cy="1259755"/>
            </a:xfrm>
            <a:custGeom>
              <a:avLst/>
              <a:gdLst>
                <a:gd name="T0" fmla="*/ 0 w 1062"/>
                <a:gd name="T1" fmla="*/ 241789 h 845"/>
                <a:gd name="T2" fmla="*/ 56580 w 1062"/>
                <a:gd name="T3" fmla="*/ 181341 h 845"/>
                <a:gd name="T4" fmla="*/ 247731 w 1062"/>
                <a:gd name="T5" fmla="*/ 85246 h 845"/>
                <a:gd name="T6" fmla="*/ 295136 w 1062"/>
                <a:gd name="T7" fmla="*/ 18599 h 845"/>
                <a:gd name="T8" fmla="*/ 331837 w 1062"/>
                <a:gd name="T9" fmla="*/ 0 h 845"/>
                <a:gd name="T10" fmla="*/ 408297 w 1062"/>
                <a:gd name="T11" fmla="*/ 41848 h 845"/>
                <a:gd name="T12" fmla="*/ 415943 w 1062"/>
                <a:gd name="T13" fmla="*/ 176692 h 845"/>
                <a:gd name="T14" fmla="*/ 512283 w 1062"/>
                <a:gd name="T15" fmla="*/ 283637 h 845"/>
                <a:gd name="T16" fmla="*/ 672849 w 1062"/>
                <a:gd name="T17" fmla="*/ 249538 h 845"/>
                <a:gd name="T18" fmla="*/ 717196 w 1062"/>
                <a:gd name="T19" fmla="*/ 278987 h 845"/>
                <a:gd name="T20" fmla="*/ 646853 w 1062"/>
                <a:gd name="T21" fmla="*/ 351833 h 845"/>
                <a:gd name="T22" fmla="*/ 723313 w 1062"/>
                <a:gd name="T23" fmla="*/ 423130 h 845"/>
                <a:gd name="T24" fmla="*/ 755426 w 1062"/>
                <a:gd name="T25" fmla="*/ 435529 h 845"/>
                <a:gd name="T26" fmla="*/ 793656 w 1062"/>
                <a:gd name="T27" fmla="*/ 491327 h 845"/>
                <a:gd name="T28" fmla="*/ 948106 w 1062"/>
                <a:gd name="T29" fmla="*/ 491327 h 845"/>
                <a:gd name="T30" fmla="*/ 1084205 w 1062"/>
                <a:gd name="T31" fmla="*/ 441729 h 845"/>
                <a:gd name="T32" fmla="*/ 1096438 w 1062"/>
                <a:gd name="T33" fmla="*/ 520775 h 845"/>
                <a:gd name="T34" fmla="*/ 1056679 w 1062"/>
                <a:gd name="T35" fmla="*/ 570373 h 845"/>
                <a:gd name="T36" fmla="*/ 1050562 w 1062"/>
                <a:gd name="T37" fmla="*/ 641670 h 845"/>
                <a:gd name="T38" fmla="*/ 1146902 w 1062"/>
                <a:gd name="T39" fmla="*/ 677318 h 845"/>
                <a:gd name="T40" fmla="*/ 1249358 w 1062"/>
                <a:gd name="T41" fmla="*/ 847810 h 845"/>
                <a:gd name="T42" fmla="*/ 1301351 w 1062"/>
                <a:gd name="T43" fmla="*/ 914457 h 845"/>
                <a:gd name="T44" fmla="*/ 1351815 w 1062"/>
                <a:gd name="T45" fmla="*/ 950105 h 845"/>
                <a:gd name="T46" fmla="*/ 1364049 w 1062"/>
                <a:gd name="T47" fmla="*/ 908257 h 845"/>
                <a:gd name="T48" fmla="*/ 1417571 w 1062"/>
                <a:gd name="T49" fmla="*/ 854010 h 845"/>
                <a:gd name="T50" fmla="*/ 1364049 w 1062"/>
                <a:gd name="T51" fmla="*/ 810612 h 845"/>
                <a:gd name="T52" fmla="*/ 1397691 w 1062"/>
                <a:gd name="T53" fmla="*/ 708316 h 845"/>
                <a:gd name="T54" fmla="*/ 1448155 w 1062"/>
                <a:gd name="T55" fmla="*/ 714516 h 845"/>
                <a:gd name="T56" fmla="*/ 1556728 w 1062"/>
                <a:gd name="T57" fmla="*/ 779613 h 845"/>
                <a:gd name="T58" fmla="*/ 1622484 w 1062"/>
                <a:gd name="T59" fmla="*/ 840060 h 845"/>
                <a:gd name="T60" fmla="*/ 1608721 w 1062"/>
                <a:gd name="T61" fmla="*/ 919106 h 845"/>
                <a:gd name="T62" fmla="*/ 1526144 w 1062"/>
                <a:gd name="T63" fmla="*/ 950105 h 845"/>
                <a:gd name="T64" fmla="*/ 1513910 w 1062"/>
                <a:gd name="T65" fmla="*/ 968704 h 845"/>
                <a:gd name="T66" fmla="*/ 1454272 w 1062"/>
                <a:gd name="T67" fmla="*/ 991953 h 845"/>
                <a:gd name="T68" fmla="*/ 1385457 w 1062"/>
                <a:gd name="T69" fmla="*/ 979554 h 845"/>
                <a:gd name="T70" fmla="*/ 1385457 w 1062"/>
                <a:gd name="T71" fmla="*/ 1010552 h 845"/>
                <a:gd name="T72" fmla="*/ 1357932 w 1062"/>
                <a:gd name="T73" fmla="*/ 1052400 h 845"/>
                <a:gd name="T74" fmla="*/ 1373224 w 1062"/>
                <a:gd name="T75" fmla="*/ 1131446 h 845"/>
                <a:gd name="T76" fmla="*/ 1377811 w 1062"/>
                <a:gd name="T77" fmla="*/ 1173294 h 845"/>
                <a:gd name="T78" fmla="*/ 1308997 w 1062"/>
                <a:gd name="T79" fmla="*/ 1187244 h 845"/>
                <a:gd name="T80" fmla="*/ 1313585 w 1062"/>
                <a:gd name="T81" fmla="*/ 1260090 h 845"/>
                <a:gd name="T82" fmla="*/ 1276884 w 1062"/>
                <a:gd name="T83" fmla="*/ 1289539 h 845"/>
                <a:gd name="T84" fmla="*/ 1180544 w 1062"/>
                <a:gd name="T85" fmla="*/ 1301938 h 845"/>
                <a:gd name="T86" fmla="*/ 1140785 w 1062"/>
                <a:gd name="T87" fmla="*/ 1233742 h 845"/>
                <a:gd name="T88" fmla="*/ 1096438 w 1062"/>
                <a:gd name="T89" fmla="*/ 1233742 h 845"/>
                <a:gd name="T90" fmla="*/ 1012332 w 1062"/>
                <a:gd name="T91" fmla="*/ 1162445 h 845"/>
                <a:gd name="T92" fmla="*/ 993982 w 1062"/>
                <a:gd name="T93" fmla="*/ 1101998 h 845"/>
                <a:gd name="T94" fmla="*/ 897642 w 1062"/>
                <a:gd name="T95" fmla="*/ 1131446 h 845"/>
                <a:gd name="T96" fmla="*/ 877762 w 1062"/>
                <a:gd name="T97" fmla="*/ 1168645 h 845"/>
                <a:gd name="T98" fmla="*/ 781422 w 1062"/>
                <a:gd name="T99" fmla="*/ 1119047 h 845"/>
                <a:gd name="T100" fmla="*/ 776835 w 1062"/>
                <a:gd name="T101" fmla="*/ 1066350 h 845"/>
                <a:gd name="T102" fmla="*/ 839532 w 1062"/>
                <a:gd name="T103" fmla="*/ 1101998 h 845"/>
                <a:gd name="T104" fmla="*/ 865529 w 1062"/>
                <a:gd name="T105" fmla="*/ 1029151 h 845"/>
                <a:gd name="T106" fmla="*/ 923638 w 1062"/>
                <a:gd name="T107" fmla="*/ 979554 h 845"/>
                <a:gd name="T108" fmla="*/ 974102 w 1062"/>
                <a:gd name="T109" fmla="*/ 900507 h 845"/>
                <a:gd name="T110" fmla="*/ 954222 w 1062"/>
                <a:gd name="T111" fmla="*/ 793562 h 845"/>
                <a:gd name="T112" fmla="*/ 856353 w 1062"/>
                <a:gd name="T113" fmla="*/ 635470 h 845"/>
                <a:gd name="T114" fmla="*/ 763072 w 1062"/>
                <a:gd name="T115" fmla="*/ 606021 h 845"/>
                <a:gd name="T116" fmla="*/ 660615 w 1062"/>
                <a:gd name="T117" fmla="*/ 491327 h 845"/>
                <a:gd name="T118" fmla="*/ 492403 w 1062"/>
                <a:gd name="T119" fmla="*/ 449479 h 845"/>
                <a:gd name="T120" fmla="*/ 359363 w 1062"/>
                <a:gd name="T121" fmla="*/ 460328 h 845"/>
                <a:gd name="T122" fmla="*/ 263023 w 1062"/>
                <a:gd name="T123" fmla="*/ 502176 h 845"/>
                <a:gd name="T124" fmla="*/ 152920 w 1062"/>
                <a:gd name="T125" fmla="*/ 441729 h 8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62" h="845">
                  <a:moveTo>
                    <a:pt x="8" y="266"/>
                  </a:moveTo>
                  <a:lnTo>
                    <a:pt x="0" y="156"/>
                  </a:lnTo>
                  <a:lnTo>
                    <a:pt x="4" y="133"/>
                  </a:lnTo>
                  <a:lnTo>
                    <a:pt x="37" y="117"/>
                  </a:lnTo>
                  <a:lnTo>
                    <a:pt x="88" y="82"/>
                  </a:lnTo>
                  <a:lnTo>
                    <a:pt x="162" y="55"/>
                  </a:lnTo>
                  <a:lnTo>
                    <a:pt x="193" y="39"/>
                  </a:lnTo>
                  <a:lnTo>
                    <a:pt x="193" y="12"/>
                  </a:lnTo>
                  <a:lnTo>
                    <a:pt x="204" y="0"/>
                  </a:lnTo>
                  <a:lnTo>
                    <a:pt x="217" y="0"/>
                  </a:lnTo>
                  <a:lnTo>
                    <a:pt x="267" y="8"/>
                  </a:lnTo>
                  <a:lnTo>
                    <a:pt x="267" y="27"/>
                  </a:lnTo>
                  <a:lnTo>
                    <a:pt x="276" y="59"/>
                  </a:lnTo>
                  <a:lnTo>
                    <a:pt x="272" y="114"/>
                  </a:lnTo>
                  <a:lnTo>
                    <a:pt x="314" y="172"/>
                  </a:lnTo>
                  <a:lnTo>
                    <a:pt x="335" y="183"/>
                  </a:lnTo>
                  <a:lnTo>
                    <a:pt x="369" y="161"/>
                  </a:lnTo>
                  <a:lnTo>
                    <a:pt x="440" y="161"/>
                  </a:lnTo>
                  <a:lnTo>
                    <a:pt x="461" y="164"/>
                  </a:lnTo>
                  <a:lnTo>
                    <a:pt x="469" y="180"/>
                  </a:lnTo>
                  <a:lnTo>
                    <a:pt x="461" y="195"/>
                  </a:lnTo>
                  <a:lnTo>
                    <a:pt x="423" y="227"/>
                  </a:lnTo>
                  <a:lnTo>
                    <a:pt x="426" y="242"/>
                  </a:lnTo>
                  <a:lnTo>
                    <a:pt x="473" y="273"/>
                  </a:lnTo>
                  <a:lnTo>
                    <a:pt x="489" y="273"/>
                  </a:lnTo>
                  <a:lnTo>
                    <a:pt x="494" y="281"/>
                  </a:lnTo>
                  <a:lnTo>
                    <a:pt x="489" y="293"/>
                  </a:lnTo>
                  <a:lnTo>
                    <a:pt x="519" y="317"/>
                  </a:lnTo>
                  <a:lnTo>
                    <a:pt x="587" y="324"/>
                  </a:lnTo>
                  <a:lnTo>
                    <a:pt x="620" y="317"/>
                  </a:lnTo>
                  <a:lnTo>
                    <a:pt x="658" y="281"/>
                  </a:lnTo>
                  <a:lnTo>
                    <a:pt x="709" y="285"/>
                  </a:lnTo>
                  <a:lnTo>
                    <a:pt x="730" y="312"/>
                  </a:lnTo>
                  <a:lnTo>
                    <a:pt x="717" y="336"/>
                  </a:lnTo>
                  <a:lnTo>
                    <a:pt x="721" y="351"/>
                  </a:lnTo>
                  <a:lnTo>
                    <a:pt x="691" y="368"/>
                  </a:lnTo>
                  <a:lnTo>
                    <a:pt x="683" y="383"/>
                  </a:lnTo>
                  <a:lnTo>
                    <a:pt x="687" y="414"/>
                  </a:lnTo>
                  <a:lnTo>
                    <a:pt x="733" y="442"/>
                  </a:lnTo>
                  <a:lnTo>
                    <a:pt x="750" y="437"/>
                  </a:lnTo>
                  <a:lnTo>
                    <a:pt x="804" y="500"/>
                  </a:lnTo>
                  <a:lnTo>
                    <a:pt x="817" y="547"/>
                  </a:lnTo>
                  <a:lnTo>
                    <a:pt x="813" y="571"/>
                  </a:lnTo>
                  <a:lnTo>
                    <a:pt x="851" y="590"/>
                  </a:lnTo>
                  <a:lnTo>
                    <a:pt x="851" y="605"/>
                  </a:lnTo>
                  <a:lnTo>
                    <a:pt x="884" y="613"/>
                  </a:lnTo>
                  <a:lnTo>
                    <a:pt x="892" y="613"/>
                  </a:lnTo>
                  <a:lnTo>
                    <a:pt x="892" y="586"/>
                  </a:lnTo>
                  <a:lnTo>
                    <a:pt x="922" y="581"/>
                  </a:lnTo>
                  <a:lnTo>
                    <a:pt x="927" y="551"/>
                  </a:lnTo>
                  <a:lnTo>
                    <a:pt x="909" y="535"/>
                  </a:lnTo>
                  <a:lnTo>
                    <a:pt x="892" y="523"/>
                  </a:lnTo>
                  <a:lnTo>
                    <a:pt x="901" y="465"/>
                  </a:lnTo>
                  <a:lnTo>
                    <a:pt x="914" y="457"/>
                  </a:lnTo>
                  <a:lnTo>
                    <a:pt x="939" y="465"/>
                  </a:lnTo>
                  <a:lnTo>
                    <a:pt x="947" y="461"/>
                  </a:lnTo>
                  <a:lnTo>
                    <a:pt x="955" y="473"/>
                  </a:lnTo>
                  <a:lnTo>
                    <a:pt x="1018" y="503"/>
                  </a:lnTo>
                  <a:lnTo>
                    <a:pt x="1052" y="523"/>
                  </a:lnTo>
                  <a:lnTo>
                    <a:pt x="1061" y="542"/>
                  </a:lnTo>
                  <a:lnTo>
                    <a:pt x="1040" y="566"/>
                  </a:lnTo>
                  <a:lnTo>
                    <a:pt x="1052" y="593"/>
                  </a:lnTo>
                  <a:lnTo>
                    <a:pt x="1044" y="610"/>
                  </a:lnTo>
                  <a:lnTo>
                    <a:pt x="998" y="613"/>
                  </a:lnTo>
                  <a:lnTo>
                    <a:pt x="990" y="617"/>
                  </a:lnTo>
                  <a:lnTo>
                    <a:pt x="990" y="625"/>
                  </a:lnTo>
                  <a:lnTo>
                    <a:pt x="990" y="637"/>
                  </a:lnTo>
                  <a:lnTo>
                    <a:pt x="951" y="640"/>
                  </a:lnTo>
                  <a:lnTo>
                    <a:pt x="935" y="632"/>
                  </a:lnTo>
                  <a:lnTo>
                    <a:pt x="906" y="632"/>
                  </a:lnTo>
                  <a:lnTo>
                    <a:pt x="901" y="637"/>
                  </a:lnTo>
                  <a:lnTo>
                    <a:pt x="906" y="652"/>
                  </a:lnTo>
                  <a:lnTo>
                    <a:pt x="892" y="664"/>
                  </a:lnTo>
                  <a:lnTo>
                    <a:pt x="888" y="679"/>
                  </a:lnTo>
                  <a:lnTo>
                    <a:pt x="914" y="699"/>
                  </a:lnTo>
                  <a:lnTo>
                    <a:pt x="898" y="730"/>
                  </a:lnTo>
                  <a:lnTo>
                    <a:pt x="906" y="750"/>
                  </a:lnTo>
                  <a:lnTo>
                    <a:pt x="901" y="757"/>
                  </a:lnTo>
                  <a:lnTo>
                    <a:pt x="876" y="757"/>
                  </a:lnTo>
                  <a:lnTo>
                    <a:pt x="856" y="766"/>
                  </a:lnTo>
                  <a:lnTo>
                    <a:pt x="872" y="785"/>
                  </a:lnTo>
                  <a:lnTo>
                    <a:pt x="859" y="813"/>
                  </a:lnTo>
                  <a:lnTo>
                    <a:pt x="830" y="820"/>
                  </a:lnTo>
                  <a:lnTo>
                    <a:pt x="835" y="832"/>
                  </a:lnTo>
                  <a:lnTo>
                    <a:pt x="825" y="844"/>
                  </a:lnTo>
                  <a:lnTo>
                    <a:pt x="772" y="840"/>
                  </a:lnTo>
                  <a:lnTo>
                    <a:pt x="750" y="824"/>
                  </a:lnTo>
                  <a:lnTo>
                    <a:pt x="746" y="796"/>
                  </a:lnTo>
                  <a:lnTo>
                    <a:pt x="738" y="785"/>
                  </a:lnTo>
                  <a:lnTo>
                    <a:pt x="717" y="796"/>
                  </a:lnTo>
                  <a:lnTo>
                    <a:pt x="687" y="766"/>
                  </a:lnTo>
                  <a:lnTo>
                    <a:pt x="662" y="750"/>
                  </a:lnTo>
                  <a:lnTo>
                    <a:pt x="658" y="727"/>
                  </a:lnTo>
                  <a:lnTo>
                    <a:pt x="650" y="711"/>
                  </a:lnTo>
                  <a:lnTo>
                    <a:pt x="637" y="711"/>
                  </a:lnTo>
                  <a:lnTo>
                    <a:pt x="587" y="730"/>
                  </a:lnTo>
                  <a:lnTo>
                    <a:pt x="591" y="754"/>
                  </a:lnTo>
                  <a:lnTo>
                    <a:pt x="574" y="754"/>
                  </a:lnTo>
                  <a:lnTo>
                    <a:pt x="540" y="727"/>
                  </a:lnTo>
                  <a:lnTo>
                    <a:pt x="511" y="722"/>
                  </a:lnTo>
                  <a:lnTo>
                    <a:pt x="499" y="707"/>
                  </a:lnTo>
                  <a:lnTo>
                    <a:pt x="508" y="688"/>
                  </a:lnTo>
                  <a:lnTo>
                    <a:pt x="528" y="703"/>
                  </a:lnTo>
                  <a:lnTo>
                    <a:pt x="549" y="711"/>
                  </a:lnTo>
                  <a:lnTo>
                    <a:pt x="566" y="695"/>
                  </a:lnTo>
                  <a:lnTo>
                    <a:pt x="566" y="664"/>
                  </a:lnTo>
                  <a:lnTo>
                    <a:pt x="587" y="649"/>
                  </a:lnTo>
                  <a:lnTo>
                    <a:pt x="604" y="632"/>
                  </a:lnTo>
                  <a:lnTo>
                    <a:pt x="595" y="613"/>
                  </a:lnTo>
                  <a:lnTo>
                    <a:pt x="637" y="581"/>
                  </a:lnTo>
                  <a:lnTo>
                    <a:pt x="642" y="535"/>
                  </a:lnTo>
                  <a:lnTo>
                    <a:pt x="624" y="512"/>
                  </a:lnTo>
                  <a:lnTo>
                    <a:pt x="612" y="473"/>
                  </a:lnTo>
                  <a:lnTo>
                    <a:pt x="560" y="410"/>
                  </a:lnTo>
                  <a:lnTo>
                    <a:pt x="536" y="422"/>
                  </a:lnTo>
                  <a:lnTo>
                    <a:pt x="499" y="391"/>
                  </a:lnTo>
                  <a:lnTo>
                    <a:pt x="453" y="363"/>
                  </a:lnTo>
                  <a:lnTo>
                    <a:pt x="432" y="317"/>
                  </a:lnTo>
                  <a:lnTo>
                    <a:pt x="393" y="332"/>
                  </a:lnTo>
                  <a:lnTo>
                    <a:pt x="322" y="290"/>
                  </a:lnTo>
                  <a:lnTo>
                    <a:pt x="288" y="305"/>
                  </a:lnTo>
                  <a:lnTo>
                    <a:pt x="235" y="297"/>
                  </a:lnTo>
                  <a:lnTo>
                    <a:pt x="196" y="320"/>
                  </a:lnTo>
                  <a:lnTo>
                    <a:pt x="172" y="324"/>
                  </a:lnTo>
                  <a:lnTo>
                    <a:pt x="130" y="300"/>
                  </a:lnTo>
                  <a:lnTo>
                    <a:pt x="100" y="285"/>
                  </a:lnTo>
                  <a:lnTo>
                    <a:pt x="8" y="266"/>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2" name="未知"/>
            <p:cNvSpPr>
              <a:spLocks/>
            </p:cNvSpPr>
            <p:nvPr/>
          </p:nvSpPr>
          <p:spPr bwMode="auto">
            <a:xfrm>
              <a:off x="2964253" y="3223861"/>
              <a:ext cx="1562097" cy="1259755"/>
            </a:xfrm>
            <a:custGeom>
              <a:avLst/>
              <a:gdLst>
                <a:gd name="T0" fmla="*/ 0 w 1062"/>
                <a:gd name="T1" fmla="*/ 241789 h 845"/>
                <a:gd name="T2" fmla="*/ 56580 w 1062"/>
                <a:gd name="T3" fmla="*/ 181341 h 845"/>
                <a:gd name="T4" fmla="*/ 247731 w 1062"/>
                <a:gd name="T5" fmla="*/ 85246 h 845"/>
                <a:gd name="T6" fmla="*/ 295136 w 1062"/>
                <a:gd name="T7" fmla="*/ 18599 h 845"/>
                <a:gd name="T8" fmla="*/ 331837 w 1062"/>
                <a:gd name="T9" fmla="*/ 0 h 845"/>
                <a:gd name="T10" fmla="*/ 408297 w 1062"/>
                <a:gd name="T11" fmla="*/ 41848 h 845"/>
                <a:gd name="T12" fmla="*/ 415943 w 1062"/>
                <a:gd name="T13" fmla="*/ 176692 h 845"/>
                <a:gd name="T14" fmla="*/ 512283 w 1062"/>
                <a:gd name="T15" fmla="*/ 283637 h 845"/>
                <a:gd name="T16" fmla="*/ 672849 w 1062"/>
                <a:gd name="T17" fmla="*/ 249538 h 845"/>
                <a:gd name="T18" fmla="*/ 717196 w 1062"/>
                <a:gd name="T19" fmla="*/ 278987 h 845"/>
                <a:gd name="T20" fmla="*/ 646853 w 1062"/>
                <a:gd name="T21" fmla="*/ 351833 h 845"/>
                <a:gd name="T22" fmla="*/ 723313 w 1062"/>
                <a:gd name="T23" fmla="*/ 423130 h 845"/>
                <a:gd name="T24" fmla="*/ 755426 w 1062"/>
                <a:gd name="T25" fmla="*/ 435529 h 845"/>
                <a:gd name="T26" fmla="*/ 793656 w 1062"/>
                <a:gd name="T27" fmla="*/ 491327 h 845"/>
                <a:gd name="T28" fmla="*/ 948106 w 1062"/>
                <a:gd name="T29" fmla="*/ 491327 h 845"/>
                <a:gd name="T30" fmla="*/ 1084205 w 1062"/>
                <a:gd name="T31" fmla="*/ 441729 h 845"/>
                <a:gd name="T32" fmla="*/ 1096438 w 1062"/>
                <a:gd name="T33" fmla="*/ 520775 h 845"/>
                <a:gd name="T34" fmla="*/ 1056679 w 1062"/>
                <a:gd name="T35" fmla="*/ 570373 h 845"/>
                <a:gd name="T36" fmla="*/ 1050562 w 1062"/>
                <a:gd name="T37" fmla="*/ 641670 h 845"/>
                <a:gd name="T38" fmla="*/ 1146902 w 1062"/>
                <a:gd name="T39" fmla="*/ 677318 h 845"/>
                <a:gd name="T40" fmla="*/ 1249358 w 1062"/>
                <a:gd name="T41" fmla="*/ 847810 h 845"/>
                <a:gd name="T42" fmla="*/ 1301351 w 1062"/>
                <a:gd name="T43" fmla="*/ 914457 h 845"/>
                <a:gd name="T44" fmla="*/ 1351815 w 1062"/>
                <a:gd name="T45" fmla="*/ 950105 h 845"/>
                <a:gd name="T46" fmla="*/ 1364049 w 1062"/>
                <a:gd name="T47" fmla="*/ 908257 h 845"/>
                <a:gd name="T48" fmla="*/ 1417571 w 1062"/>
                <a:gd name="T49" fmla="*/ 854010 h 845"/>
                <a:gd name="T50" fmla="*/ 1364049 w 1062"/>
                <a:gd name="T51" fmla="*/ 810612 h 845"/>
                <a:gd name="T52" fmla="*/ 1397691 w 1062"/>
                <a:gd name="T53" fmla="*/ 708316 h 845"/>
                <a:gd name="T54" fmla="*/ 1448155 w 1062"/>
                <a:gd name="T55" fmla="*/ 714516 h 845"/>
                <a:gd name="T56" fmla="*/ 1556728 w 1062"/>
                <a:gd name="T57" fmla="*/ 779613 h 845"/>
                <a:gd name="T58" fmla="*/ 1622484 w 1062"/>
                <a:gd name="T59" fmla="*/ 840060 h 845"/>
                <a:gd name="T60" fmla="*/ 1608721 w 1062"/>
                <a:gd name="T61" fmla="*/ 919106 h 845"/>
                <a:gd name="T62" fmla="*/ 1526144 w 1062"/>
                <a:gd name="T63" fmla="*/ 950105 h 845"/>
                <a:gd name="T64" fmla="*/ 1513910 w 1062"/>
                <a:gd name="T65" fmla="*/ 968704 h 845"/>
                <a:gd name="T66" fmla="*/ 1454272 w 1062"/>
                <a:gd name="T67" fmla="*/ 991953 h 845"/>
                <a:gd name="T68" fmla="*/ 1385457 w 1062"/>
                <a:gd name="T69" fmla="*/ 979554 h 845"/>
                <a:gd name="T70" fmla="*/ 1385457 w 1062"/>
                <a:gd name="T71" fmla="*/ 1010552 h 845"/>
                <a:gd name="T72" fmla="*/ 1357932 w 1062"/>
                <a:gd name="T73" fmla="*/ 1052400 h 845"/>
                <a:gd name="T74" fmla="*/ 1373224 w 1062"/>
                <a:gd name="T75" fmla="*/ 1131446 h 845"/>
                <a:gd name="T76" fmla="*/ 1377811 w 1062"/>
                <a:gd name="T77" fmla="*/ 1173294 h 845"/>
                <a:gd name="T78" fmla="*/ 1308997 w 1062"/>
                <a:gd name="T79" fmla="*/ 1187244 h 845"/>
                <a:gd name="T80" fmla="*/ 1313585 w 1062"/>
                <a:gd name="T81" fmla="*/ 1260090 h 845"/>
                <a:gd name="T82" fmla="*/ 1276884 w 1062"/>
                <a:gd name="T83" fmla="*/ 1289539 h 845"/>
                <a:gd name="T84" fmla="*/ 1180544 w 1062"/>
                <a:gd name="T85" fmla="*/ 1301938 h 845"/>
                <a:gd name="T86" fmla="*/ 1140785 w 1062"/>
                <a:gd name="T87" fmla="*/ 1233742 h 845"/>
                <a:gd name="T88" fmla="*/ 1096438 w 1062"/>
                <a:gd name="T89" fmla="*/ 1233742 h 845"/>
                <a:gd name="T90" fmla="*/ 1012332 w 1062"/>
                <a:gd name="T91" fmla="*/ 1162445 h 845"/>
                <a:gd name="T92" fmla="*/ 993982 w 1062"/>
                <a:gd name="T93" fmla="*/ 1101998 h 845"/>
                <a:gd name="T94" fmla="*/ 897642 w 1062"/>
                <a:gd name="T95" fmla="*/ 1131446 h 845"/>
                <a:gd name="T96" fmla="*/ 877762 w 1062"/>
                <a:gd name="T97" fmla="*/ 1168645 h 845"/>
                <a:gd name="T98" fmla="*/ 781422 w 1062"/>
                <a:gd name="T99" fmla="*/ 1119047 h 845"/>
                <a:gd name="T100" fmla="*/ 776835 w 1062"/>
                <a:gd name="T101" fmla="*/ 1066350 h 845"/>
                <a:gd name="T102" fmla="*/ 839532 w 1062"/>
                <a:gd name="T103" fmla="*/ 1101998 h 845"/>
                <a:gd name="T104" fmla="*/ 865529 w 1062"/>
                <a:gd name="T105" fmla="*/ 1029151 h 845"/>
                <a:gd name="T106" fmla="*/ 923638 w 1062"/>
                <a:gd name="T107" fmla="*/ 979554 h 845"/>
                <a:gd name="T108" fmla="*/ 974102 w 1062"/>
                <a:gd name="T109" fmla="*/ 900507 h 845"/>
                <a:gd name="T110" fmla="*/ 954222 w 1062"/>
                <a:gd name="T111" fmla="*/ 793562 h 845"/>
                <a:gd name="T112" fmla="*/ 856353 w 1062"/>
                <a:gd name="T113" fmla="*/ 635470 h 845"/>
                <a:gd name="T114" fmla="*/ 763072 w 1062"/>
                <a:gd name="T115" fmla="*/ 606021 h 845"/>
                <a:gd name="T116" fmla="*/ 660615 w 1062"/>
                <a:gd name="T117" fmla="*/ 491327 h 845"/>
                <a:gd name="T118" fmla="*/ 492403 w 1062"/>
                <a:gd name="T119" fmla="*/ 449479 h 845"/>
                <a:gd name="T120" fmla="*/ 359363 w 1062"/>
                <a:gd name="T121" fmla="*/ 460328 h 845"/>
                <a:gd name="T122" fmla="*/ 263023 w 1062"/>
                <a:gd name="T123" fmla="*/ 502176 h 845"/>
                <a:gd name="T124" fmla="*/ 152920 w 1062"/>
                <a:gd name="T125" fmla="*/ 441729 h 8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62" h="845">
                  <a:moveTo>
                    <a:pt x="8" y="266"/>
                  </a:moveTo>
                  <a:lnTo>
                    <a:pt x="0" y="156"/>
                  </a:lnTo>
                  <a:lnTo>
                    <a:pt x="4" y="133"/>
                  </a:lnTo>
                  <a:lnTo>
                    <a:pt x="37" y="117"/>
                  </a:lnTo>
                  <a:lnTo>
                    <a:pt x="88" y="82"/>
                  </a:lnTo>
                  <a:lnTo>
                    <a:pt x="162" y="55"/>
                  </a:lnTo>
                  <a:lnTo>
                    <a:pt x="193" y="39"/>
                  </a:lnTo>
                  <a:lnTo>
                    <a:pt x="193" y="12"/>
                  </a:lnTo>
                  <a:lnTo>
                    <a:pt x="204" y="0"/>
                  </a:lnTo>
                  <a:lnTo>
                    <a:pt x="217" y="0"/>
                  </a:lnTo>
                  <a:lnTo>
                    <a:pt x="267" y="8"/>
                  </a:lnTo>
                  <a:lnTo>
                    <a:pt x="267" y="27"/>
                  </a:lnTo>
                  <a:lnTo>
                    <a:pt x="276" y="59"/>
                  </a:lnTo>
                  <a:lnTo>
                    <a:pt x="272" y="114"/>
                  </a:lnTo>
                  <a:lnTo>
                    <a:pt x="314" y="172"/>
                  </a:lnTo>
                  <a:lnTo>
                    <a:pt x="335" y="183"/>
                  </a:lnTo>
                  <a:lnTo>
                    <a:pt x="369" y="161"/>
                  </a:lnTo>
                  <a:lnTo>
                    <a:pt x="440" y="161"/>
                  </a:lnTo>
                  <a:lnTo>
                    <a:pt x="461" y="164"/>
                  </a:lnTo>
                  <a:lnTo>
                    <a:pt x="469" y="180"/>
                  </a:lnTo>
                  <a:lnTo>
                    <a:pt x="461" y="195"/>
                  </a:lnTo>
                  <a:lnTo>
                    <a:pt x="423" y="227"/>
                  </a:lnTo>
                  <a:lnTo>
                    <a:pt x="426" y="242"/>
                  </a:lnTo>
                  <a:lnTo>
                    <a:pt x="473" y="273"/>
                  </a:lnTo>
                  <a:lnTo>
                    <a:pt x="489" y="273"/>
                  </a:lnTo>
                  <a:lnTo>
                    <a:pt x="494" y="281"/>
                  </a:lnTo>
                  <a:lnTo>
                    <a:pt x="489" y="293"/>
                  </a:lnTo>
                  <a:lnTo>
                    <a:pt x="519" y="317"/>
                  </a:lnTo>
                  <a:lnTo>
                    <a:pt x="587" y="324"/>
                  </a:lnTo>
                  <a:lnTo>
                    <a:pt x="620" y="317"/>
                  </a:lnTo>
                  <a:lnTo>
                    <a:pt x="658" y="281"/>
                  </a:lnTo>
                  <a:lnTo>
                    <a:pt x="709" y="285"/>
                  </a:lnTo>
                  <a:lnTo>
                    <a:pt x="730" y="312"/>
                  </a:lnTo>
                  <a:lnTo>
                    <a:pt x="717" y="336"/>
                  </a:lnTo>
                  <a:lnTo>
                    <a:pt x="721" y="351"/>
                  </a:lnTo>
                  <a:lnTo>
                    <a:pt x="691" y="368"/>
                  </a:lnTo>
                  <a:lnTo>
                    <a:pt x="683" y="383"/>
                  </a:lnTo>
                  <a:lnTo>
                    <a:pt x="687" y="414"/>
                  </a:lnTo>
                  <a:lnTo>
                    <a:pt x="733" y="442"/>
                  </a:lnTo>
                  <a:lnTo>
                    <a:pt x="750" y="437"/>
                  </a:lnTo>
                  <a:lnTo>
                    <a:pt x="804" y="500"/>
                  </a:lnTo>
                  <a:lnTo>
                    <a:pt x="817" y="547"/>
                  </a:lnTo>
                  <a:lnTo>
                    <a:pt x="813" y="571"/>
                  </a:lnTo>
                  <a:lnTo>
                    <a:pt x="851" y="590"/>
                  </a:lnTo>
                  <a:lnTo>
                    <a:pt x="851" y="605"/>
                  </a:lnTo>
                  <a:lnTo>
                    <a:pt x="884" y="613"/>
                  </a:lnTo>
                  <a:lnTo>
                    <a:pt x="892" y="613"/>
                  </a:lnTo>
                  <a:lnTo>
                    <a:pt x="892" y="586"/>
                  </a:lnTo>
                  <a:lnTo>
                    <a:pt x="922" y="581"/>
                  </a:lnTo>
                  <a:lnTo>
                    <a:pt x="927" y="551"/>
                  </a:lnTo>
                  <a:lnTo>
                    <a:pt x="909" y="535"/>
                  </a:lnTo>
                  <a:lnTo>
                    <a:pt x="892" y="523"/>
                  </a:lnTo>
                  <a:lnTo>
                    <a:pt x="901" y="465"/>
                  </a:lnTo>
                  <a:lnTo>
                    <a:pt x="914" y="457"/>
                  </a:lnTo>
                  <a:lnTo>
                    <a:pt x="939" y="465"/>
                  </a:lnTo>
                  <a:lnTo>
                    <a:pt x="947" y="461"/>
                  </a:lnTo>
                  <a:lnTo>
                    <a:pt x="955" y="473"/>
                  </a:lnTo>
                  <a:lnTo>
                    <a:pt x="1018" y="503"/>
                  </a:lnTo>
                  <a:lnTo>
                    <a:pt x="1052" y="523"/>
                  </a:lnTo>
                  <a:lnTo>
                    <a:pt x="1061" y="542"/>
                  </a:lnTo>
                  <a:lnTo>
                    <a:pt x="1040" y="566"/>
                  </a:lnTo>
                  <a:lnTo>
                    <a:pt x="1052" y="593"/>
                  </a:lnTo>
                  <a:lnTo>
                    <a:pt x="1044" y="610"/>
                  </a:lnTo>
                  <a:lnTo>
                    <a:pt x="998" y="613"/>
                  </a:lnTo>
                  <a:lnTo>
                    <a:pt x="990" y="617"/>
                  </a:lnTo>
                  <a:lnTo>
                    <a:pt x="990" y="625"/>
                  </a:lnTo>
                  <a:lnTo>
                    <a:pt x="990" y="637"/>
                  </a:lnTo>
                  <a:lnTo>
                    <a:pt x="951" y="640"/>
                  </a:lnTo>
                  <a:lnTo>
                    <a:pt x="935" y="632"/>
                  </a:lnTo>
                  <a:lnTo>
                    <a:pt x="906" y="632"/>
                  </a:lnTo>
                  <a:lnTo>
                    <a:pt x="901" y="637"/>
                  </a:lnTo>
                  <a:lnTo>
                    <a:pt x="906" y="652"/>
                  </a:lnTo>
                  <a:lnTo>
                    <a:pt x="892" y="664"/>
                  </a:lnTo>
                  <a:lnTo>
                    <a:pt x="888" y="679"/>
                  </a:lnTo>
                  <a:lnTo>
                    <a:pt x="914" y="699"/>
                  </a:lnTo>
                  <a:lnTo>
                    <a:pt x="898" y="730"/>
                  </a:lnTo>
                  <a:lnTo>
                    <a:pt x="906" y="750"/>
                  </a:lnTo>
                  <a:lnTo>
                    <a:pt x="901" y="757"/>
                  </a:lnTo>
                  <a:lnTo>
                    <a:pt x="876" y="757"/>
                  </a:lnTo>
                  <a:lnTo>
                    <a:pt x="856" y="766"/>
                  </a:lnTo>
                  <a:lnTo>
                    <a:pt x="872" y="785"/>
                  </a:lnTo>
                  <a:lnTo>
                    <a:pt x="859" y="813"/>
                  </a:lnTo>
                  <a:lnTo>
                    <a:pt x="830" y="820"/>
                  </a:lnTo>
                  <a:lnTo>
                    <a:pt x="835" y="832"/>
                  </a:lnTo>
                  <a:lnTo>
                    <a:pt x="825" y="844"/>
                  </a:lnTo>
                  <a:lnTo>
                    <a:pt x="772" y="840"/>
                  </a:lnTo>
                  <a:lnTo>
                    <a:pt x="750" y="824"/>
                  </a:lnTo>
                  <a:lnTo>
                    <a:pt x="746" y="796"/>
                  </a:lnTo>
                  <a:lnTo>
                    <a:pt x="738" y="785"/>
                  </a:lnTo>
                  <a:lnTo>
                    <a:pt x="717" y="796"/>
                  </a:lnTo>
                  <a:lnTo>
                    <a:pt x="687" y="766"/>
                  </a:lnTo>
                  <a:lnTo>
                    <a:pt x="662" y="750"/>
                  </a:lnTo>
                  <a:lnTo>
                    <a:pt x="658" y="727"/>
                  </a:lnTo>
                  <a:lnTo>
                    <a:pt x="650" y="711"/>
                  </a:lnTo>
                  <a:lnTo>
                    <a:pt x="637" y="711"/>
                  </a:lnTo>
                  <a:lnTo>
                    <a:pt x="587" y="730"/>
                  </a:lnTo>
                  <a:lnTo>
                    <a:pt x="591" y="754"/>
                  </a:lnTo>
                  <a:lnTo>
                    <a:pt x="574" y="754"/>
                  </a:lnTo>
                  <a:lnTo>
                    <a:pt x="540" y="727"/>
                  </a:lnTo>
                  <a:lnTo>
                    <a:pt x="511" y="722"/>
                  </a:lnTo>
                  <a:lnTo>
                    <a:pt x="499" y="707"/>
                  </a:lnTo>
                  <a:lnTo>
                    <a:pt x="508" y="688"/>
                  </a:lnTo>
                  <a:lnTo>
                    <a:pt x="528" y="703"/>
                  </a:lnTo>
                  <a:lnTo>
                    <a:pt x="549" y="711"/>
                  </a:lnTo>
                  <a:lnTo>
                    <a:pt x="566" y="695"/>
                  </a:lnTo>
                  <a:lnTo>
                    <a:pt x="566" y="664"/>
                  </a:lnTo>
                  <a:lnTo>
                    <a:pt x="587" y="649"/>
                  </a:lnTo>
                  <a:lnTo>
                    <a:pt x="604" y="632"/>
                  </a:lnTo>
                  <a:lnTo>
                    <a:pt x="595" y="613"/>
                  </a:lnTo>
                  <a:lnTo>
                    <a:pt x="637" y="581"/>
                  </a:lnTo>
                  <a:lnTo>
                    <a:pt x="642" y="535"/>
                  </a:lnTo>
                  <a:lnTo>
                    <a:pt x="624" y="512"/>
                  </a:lnTo>
                  <a:lnTo>
                    <a:pt x="612" y="473"/>
                  </a:lnTo>
                  <a:lnTo>
                    <a:pt x="560" y="410"/>
                  </a:lnTo>
                  <a:lnTo>
                    <a:pt x="536" y="422"/>
                  </a:lnTo>
                  <a:lnTo>
                    <a:pt x="499" y="391"/>
                  </a:lnTo>
                  <a:lnTo>
                    <a:pt x="453" y="363"/>
                  </a:lnTo>
                  <a:lnTo>
                    <a:pt x="432" y="317"/>
                  </a:lnTo>
                  <a:lnTo>
                    <a:pt x="393" y="332"/>
                  </a:lnTo>
                  <a:lnTo>
                    <a:pt x="322" y="290"/>
                  </a:lnTo>
                  <a:lnTo>
                    <a:pt x="288" y="305"/>
                  </a:lnTo>
                  <a:lnTo>
                    <a:pt x="235" y="297"/>
                  </a:lnTo>
                  <a:lnTo>
                    <a:pt x="196" y="320"/>
                  </a:lnTo>
                  <a:lnTo>
                    <a:pt x="172" y="324"/>
                  </a:lnTo>
                  <a:lnTo>
                    <a:pt x="130" y="300"/>
                  </a:lnTo>
                  <a:lnTo>
                    <a:pt x="100" y="285"/>
                  </a:lnTo>
                  <a:lnTo>
                    <a:pt x="8" y="266"/>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3" name="未知"/>
            <p:cNvSpPr>
              <a:spLocks/>
            </p:cNvSpPr>
            <p:nvPr/>
          </p:nvSpPr>
          <p:spPr bwMode="auto">
            <a:xfrm>
              <a:off x="971550" y="2327527"/>
              <a:ext cx="2298097" cy="1656767"/>
            </a:xfrm>
            <a:custGeom>
              <a:avLst/>
              <a:gdLst>
                <a:gd name="T0" fmla="*/ 1664635 w 1563"/>
                <a:gd name="T1" fmla="*/ 83719 h 1111"/>
                <a:gd name="T2" fmla="*/ 1728836 w 1563"/>
                <a:gd name="T3" fmla="*/ 181391 h 1111"/>
                <a:gd name="T4" fmla="*/ 1831251 w 1563"/>
                <a:gd name="T5" fmla="*/ 212398 h 1111"/>
                <a:gd name="T6" fmla="*/ 1887809 w 1563"/>
                <a:gd name="T7" fmla="*/ 429446 h 1111"/>
                <a:gd name="T8" fmla="*/ 1869466 w 1563"/>
                <a:gd name="T9" fmla="*/ 550374 h 1111"/>
                <a:gd name="T10" fmla="*/ 2254671 w 1563"/>
                <a:gd name="T11" fmla="*/ 702308 h 1111"/>
                <a:gd name="T12" fmla="*/ 2321929 w 1563"/>
                <a:gd name="T13" fmla="*/ 799980 h 1111"/>
                <a:gd name="T14" fmla="*/ 2369315 w 1563"/>
                <a:gd name="T15" fmla="*/ 951914 h 1111"/>
                <a:gd name="T16" fmla="*/ 2208813 w 1563"/>
                <a:gd name="T17" fmla="*/ 1060438 h 1111"/>
                <a:gd name="T18" fmla="*/ 2074297 w 1563"/>
                <a:gd name="T19" fmla="*/ 1175164 h 1111"/>
                <a:gd name="T20" fmla="*/ 2029968 w 1563"/>
                <a:gd name="T21" fmla="*/ 1351904 h 1111"/>
                <a:gd name="T22" fmla="*/ 1708964 w 1563"/>
                <a:gd name="T23" fmla="*/ 1503838 h 1111"/>
                <a:gd name="T24" fmla="*/ 1728836 w 1563"/>
                <a:gd name="T25" fmla="*/ 1629416 h 1111"/>
                <a:gd name="T26" fmla="*/ 1747179 w 1563"/>
                <a:gd name="T27" fmla="*/ 1672826 h 1111"/>
                <a:gd name="T28" fmla="*/ 1632535 w 1563"/>
                <a:gd name="T29" fmla="*/ 1697631 h 1111"/>
                <a:gd name="T30" fmla="*/ 1433818 w 1563"/>
                <a:gd name="T31" fmla="*/ 1637168 h 1111"/>
                <a:gd name="T32" fmla="*/ 1248858 w 1563"/>
                <a:gd name="T33" fmla="*/ 1655772 h 1111"/>
                <a:gd name="T34" fmla="*/ 998170 w 1563"/>
                <a:gd name="T35" fmla="*/ 1720887 h 1111"/>
                <a:gd name="T36" fmla="*/ 793338 w 1563"/>
                <a:gd name="T37" fmla="*/ 1655772 h 1111"/>
                <a:gd name="T38" fmla="*/ 657294 w 1563"/>
                <a:gd name="T39" fmla="*/ 1660423 h 1111"/>
                <a:gd name="T40" fmla="*/ 536535 w 1563"/>
                <a:gd name="T41" fmla="*/ 1624765 h 1111"/>
                <a:gd name="T42" fmla="*/ 331704 w 1563"/>
                <a:gd name="T43" fmla="*/ 1581355 h 1111"/>
                <a:gd name="T44" fmla="*/ 151330 w 1563"/>
                <a:gd name="T45" fmla="*/ 1497636 h 1111"/>
                <a:gd name="T46" fmla="*/ 139102 w 1563"/>
                <a:gd name="T47" fmla="*/ 1382911 h 1111"/>
                <a:gd name="T48" fmla="*/ 12229 w 1563"/>
                <a:gd name="T49" fmla="*/ 1296091 h 1111"/>
                <a:gd name="T50" fmla="*/ 68787 w 1563"/>
                <a:gd name="T51" fmla="*/ 1277487 h 1111"/>
                <a:gd name="T52" fmla="*/ 94773 w 1563"/>
                <a:gd name="T53" fmla="*/ 1133305 h 1111"/>
                <a:gd name="T54" fmla="*/ 0 w 1563"/>
                <a:gd name="T55" fmla="*/ 1060438 h 1111"/>
                <a:gd name="T56" fmla="*/ 48915 w 1563"/>
                <a:gd name="T57" fmla="*/ 951914 h 1111"/>
                <a:gd name="T58" fmla="*/ 143688 w 1563"/>
                <a:gd name="T59" fmla="*/ 897652 h 1111"/>
                <a:gd name="T60" fmla="*/ 239989 w 1563"/>
                <a:gd name="T61" fmla="*/ 879048 h 1111"/>
                <a:gd name="T62" fmla="*/ 281261 w 1563"/>
                <a:gd name="T63" fmla="*/ 927108 h 1111"/>
                <a:gd name="T64" fmla="*/ 512078 w 1563"/>
                <a:gd name="T65" fmla="*/ 883699 h 1111"/>
                <a:gd name="T66" fmla="*/ 759709 w 1563"/>
                <a:gd name="T67" fmla="*/ 781376 h 1111"/>
                <a:gd name="T68" fmla="*/ 837668 w 1563"/>
                <a:gd name="T69" fmla="*/ 679053 h 1111"/>
                <a:gd name="T70" fmla="*/ 805567 w 1563"/>
                <a:gd name="T71" fmla="*/ 448051 h 1111"/>
                <a:gd name="T72" fmla="*/ 984412 w 1563"/>
                <a:gd name="T73" fmla="*/ 412393 h 1111"/>
                <a:gd name="T74" fmla="*/ 1060842 w 1563"/>
                <a:gd name="T75" fmla="*/ 448051 h 1111"/>
                <a:gd name="T76" fmla="*/ 1157143 w 1563"/>
                <a:gd name="T77" fmla="*/ 217049 h 1111"/>
                <a:gd name="T78" fmla="*/ 1299302 w 1563"/>
                <a:gd name="T79" fmla="*/ 248056 h 1111"/>
                <a:gd name="T80" fmla="*/ 1426175 w 1563"/>
                <a:gd name="T81" fmla="*/ 110075 h 1111"/>
                <a:gd name="T82" fmla="*/ 1536233 w 1563"/>
                <a:gd name="T83" fmla="*/ 48061 h 1111"/>
                <a:gd name="T84" fmla="*/ 1656992 w 1563"/>
                <a:gd name="T85" fmla="*/ 12403 h 111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63" h="1111">
                  <a:moveTo>
                    <a:pt x="1084" y="8"/>
                  </a:moveTo>
                  <a:lnTo>
                    <a:pt x="1072" y="39"/>
                  </a:lnTo>
                  <a:lnTo>
                    <a:pt x="1089" y="54"/>
                  </a:lnTo>
                  <a:lnTo>
                    <a:pt x="1089" y="66"/>
                  </a:lnTo>
                  <a:lnTo>
                    <a:pt x="1122" y="93"/>
                  </a:lnTo>
                  <a:lnTo>
                    <a:pt x="1131" y="117"/>
                  </a:lnTo>
                  <a:lnTo>
                    <a:pt x="1172" y="121"/>
                  </a:lnTo>
                  <a:lnTo>
                    <a:pt x="1190" y="137"/>
                  </a:lnTo>
                  <a:lnTo>
                    <a:pt x="1198" y="137"/>
                  </a:lnTo>
                  <a:lnTo>
                    <a:pt x="1223" y="184"/>
                  </a:lnTo>
                  <a:lnTo>
                    <a:pt x="1247" y="242"/>
                  </a:lnTo>
                  <a:lnTo>
                    <a:pt x="1235" y="277"/>
                  </a:lnTo>
                  <a:lnTo>
                    <a:pt x="1239" y="289"/>
                  </a:lnTo>
                  <a:lnTo>
                    <a:pt x="1215" y="328"/>
                  </a:lnTo>
                  <a:lnTo>
                    <a:pt x="1223" y="355"/>
                  </a:lnTo>
                  <a:lnTo>
                    <a:pt x="1298" y="387"/>
                  </a:lnTo>
                  <a:lnTo>
                    <a:pt x="1385" y="399"/>
                  </a:lnTo>
                  <a:lnTo>
                    <a:pt x="1475" y="453"/>
                  </a:lnTo>
                  <a:lnTo>
                    <a:pt x="1499" y="465"/>
                  </a:lnTo>
                  <a:lnTo>
                    <a:pt x="1503" y="477"/>
                  </a:lnTo>
                  <a:lnTo>
                    <a:pt x="1519" y="516"/>
                  </a:lnTo>
                  <a:lnTo>
                    <a:pt x="1541" y="563"/>
                  </a:lnTo>
                  <a:lnTo>
                    <a:pt x="1562" y="602"/>
                  </a:lnTo>
                  <a:lnTo>
                    <a:pt x="1550" y="614"/>
                  </a:lnTo>
                  <a:lnTo>
                    <a:pt x="1550" y="641"/>
                  </a:lnTo>
                  <a:lnTo>
                    <a:pt x="1519" y="657"/>
                  </a:lnTo>
                  <a:lnTo>
                    <a:pt x="1445" y="684"/>
                  </a:lnTo>
                  <a:lnTo>
                    <a:pt x="1394" y="719"/>
                  </a:lnTo>
                  <a:lnTo>
                    <a:pt x="1361" y="735"/>
                  </a:lnTo>
                  <a:lnTo>
                    <a:pt x="1357" y="758"/>
                  </a:lnTo>
                  <a:lnTo>
                    <a:pt x="1365" y="868"/>
                  </a:lnTo>
                  <a:lnTo>
                    <a:pt x="1341" y="863"/>
                  </a:lnTo>
                  <a:lnTo>
                    <a:pt x="1328" y="872"/>
                  </a:lnTo>
                  <a:lnTo>
                    <a:pt x="1139" y="907"/>
                  </a:lnTo>
                  <a:lnTo>
                    <a:pt x="1113" y="926"/>
                  </a:lnTo>
                  <a:lnTo>
                    <a:pt x="1118" y="970"/>
                  </a:lnTo>
                  <a:lnTo>
                    <a:pt x="1172" y="1012"/>
                  </a:lnTo>
                  <a:lnTo>
                    <a:pt x="1155" y="1039"/>
                  </a:lnTo>
                  <a:lnTo>
                    <a:pt x="1131" y="1051"/>
                  </a:lnTo>
                  <a:lnTo>
                    <a:pt x="1127" y="1068"/>
                  </a:lnTo>
                  <a:lnTo>
                    <a:pt x="1131" y="1079"/>
                  </a:lnTo>
                  <a:lnTo>
                    <a:pt x="1143" y="1079"/>
                  </a:lnTo>
                  <a:lnTo>
                    <a:pt x="1152" y="1090"/>
                  </a:lnTo>
                  <a:lnTo>
                    <a:pt x="1097" y="1106"/>
                  </a:lnTo>
                  <a:lnTo>
                    <a:pt x="1068" y="1095"/>
                  </a:lnTo>
                  <a:lnTo>
                    <a:pt x="1050" y="1087"/>
                  </a:lnTo>
                  <a:lnTo>
                    <a:pt x="1009" y="1087"/>
                  </a:lnTo>
                  <a:lnTo>
                    <a:pt x="938" y="1056"/>
                  </a:lnTo>
                  <a:lnTo>
                    <a:pt x="891" y="1056"/>
                  </a:lnTo>
                  <a:lnTo>
                    <a:pt x="854" y="1068"/>
                  </a:lnTo>
                  <a:lnTo>
                    <a:pt x="817" y="1068"/>
                  </a:lnTo>
                  <a:lnTo>
                    <a:pt x="754" y="1098"/>
                  </a:lnTo>
                  <a:lnTo>
                    <a:pt x="702" y="1090"/>
                  </a:lnTo>
                  <a:lnTo>
                    <a:pt x="653" y="1110"/>
                  </a:lnTo>
                  <a:lnTo>
                    <a:pt x="611" y="1095"/>
                  </a:lnTo>
                  <a:lnTo>
                    <a:pt x="587" y="1075"/>
                  </a:lnTo>
                  <a:lnTo>
                    <a:pt x="519" y="1068"/>
                  </a:lnTo>
                  <a:lnTo>
                    <a:pt x="472" y="1095"/>
                  </a:lnTo>
                  <a:lnTo>
                    <a:pt x="448" y="1083"/>
                  </a:lnTo>
                  <a:lnTo>
                    <a:pt x="430" y="1071"/>
                  </a:lnTo>
                  <a:lnTo>
                    <a:pt x="381" y="1059"/>
                  </a:lnTo>
                  <a:lnTo>
                    <a:pt x="371" y="1051"/>
                  </a:lnTo>
                  <a:lnTo>
                    <a:pt x="351" y="1048"/>
                  </a:lnTo>
                  <a:lnTo>
                    <a:pt x="322" y="1005"/>
                  </a:lnTo>
                  <a:lnTo>
                    <a:pt x="292" y="997"/>
                  </a:lnTo>
                  <a:lnTo>
                    <a:pt x="217" y="1020"/>
                  </a:lnTo>
                  <a:lnTo>
                    <a:pt x="184" y="1012"/>
                  </a:lnTo>
                  <a:lnTo>
                    <a:pt x="116" y="970"/>
                  </a:lnTo>
                  <a:lnTo>
                    <a:pt x="99" y="966"/>
                  </a:lnTo>
                  <a:lnTo>
                    <a:pt x="83" y="938"/>
                  </a:lnTo>
                  <a:lnTo>
                    <a:pt x="94" y="907"/>
                  </a:lnTo>
                  <a:lnTo>
                    <a:pt x="91" y="892"/>
                  </a:lnTo>
                  <a:lnTo>
                    <a:pt x="66" y="875"/>
                  </a:lnTo>
                  <a:lnTo>
                    <a:pt x="58" y="860"/>
                  </a:lnTo>
                  <a:lnTo>
                    <a:pt x="8" y="836"/>
                  </a:lnTo>
                  <a:lnTo>
                    <a:pt x="8" y="829"/>
                  </a:lnTo>
                  <a:lnTo>
                    <a:pt x="32" y="817"/>
                  </a:lnTo>
                  <a:lnTo>
                    <a:pt x="45" y="824"/>
                  </a:lnTo>
                  <a:lnTo>
                    <a:pt x="62" y="813"/>
                  </a:lnTo>
                  <a:lnTo>
                    <a:pt x="58" y="766"/>
                  </a:lnTo>
                  <a:lnTo>
                    <a:pt x="62" y="731"/>
                  </a:lnTo>
                  <a:lnTo>
                    <a:pt x="28" y="699"/>
                  </a:lnTo>
                  <a:lnTo>
                    <a:pt x="8" y="704"/>
                  </a:lnTo>
                  <a:lnTo>
                    <a:pt x="0" y="684"/>
                  </a:lnTo>
                  <a:lnTo>
                    <a:pt x="11" y="660"/>
                  </a:lnTo>
                  <a:lnTo>
                    <a:pt x="3" y="641"/>
                  </a:lnTo>
                  <a:lnTo>
                    <a:pt x="32" y="614"/>
                  </a:lnTo>
                  <a:lnTo>
                    <a:pt x="32" y="598"/>
                  </a:lnTo>
                  <a:lnTo>
                    <a:pt x="66" y="582"/>
                  </a:lnTo>
                  <a:lnTo>
                    <a:pt x="94" y="579"/>
                  </a:lnTo>
                  <a:lnTo>
                    <a:pt x="121" y="567"/>
                  </a:lnTo>
                  <a:lnTo>
                    <a:pt x="141" y="575"/>
                  </a:lnTo>
                  <a:lnTo>
                    <a:pt x="157" y="567"/>
                  </a:lnTo>
                  <a:lnTo>
                    <a:pt x="167" y="570"/>
                  </a:lnTo>
                  <a:lnTo>
                    <a:pt x="167" y="590"/>
                  </a:lnTo>
                  <a:lnTo>
                    <a:pt x="184" y="598"/>
                  </a:lnTo>
                  <a:lnTo>
                    <a:pt x="217" y="594"/>
                  </a:lnTo>
                  <a:lnTo>
                    <a:pt x="255" y="555"/>
                  </a:lnTo>
                  <a:lnTo>
                    <a:pt x="335" y="570"/>
                  </a:lnTo>
                  <a:lnTo>
                    <a:pt x="371" y="543"/>
                  </a:lnTo>
                  <a:lnTo>
                    <a:pt x="489" y="520"/>
                  </a:lnTo>
                  <a:lnTo>
                    <a:pt x="497" y="504"/>
                  </a:lnTo>
                  <a:lnTo>
                    <a:pt x="505" y="465"/>
                  </a:lnTo>
                  <a:lnTo>
                    <a:pt x="540" y="438"/>
                  </a:lnTo>
                  <a:lnTo>
                    <a:pt x="548" y="438"/>
                  </a:lnTo>
                  <a:lnTo>
                    <a:pt x="552" y="325"/>
                  </a:lnTo>
                  <a:lnTo>
                    <a:pt x="556" y="301"/>
                  </a:lnTo>
                  <a:lnTo>
                    <a:pt x="527" y="289"/>
                  </a:lnTo>
                  <a:lnTo>
                    <a:pt x="524" y="281"/>
                  </a:lnTo>
                  <a:lnTo>
                    <a:pt x="556" y="274"/>
                  </a:lnTo>
                  <a:lnTo>
                    <a:pt x="644" y="266"/>
                  </a:lnTo>
                  <a:lnTo>
                    <a:pt x="657" y="281"/>
                  </a:lnTo>
                  <a:lnTo>
                    <a:pt x="686" y="289"/>
                  </a:lnTo>
                  <a:lnTo>
                    <a:pt x="694" y="289"/>
                  </a:lnTo>
                  <a:lnTo>
                    <a:pt x="707" y="277"/>
                  </a:lnTo>
                  <a:lnTo>
                    <a:pt x="691" y="262"/>
                  </a:lnTo>
                  <a:lnTo>
                    <a:pt x="757" y="140"/>
                  </a:lnTo>
                  <a:lnTo>
                    <a:pt x="765" y="133"/>
                  </a:lnTo>
                  <a:lnTo>
                    <a:pt x="825" y="160"/>
                  </a:lnTo>
                  <a:lnTo>
                    <a:pt x="850" y="160"/>
                  </a:lnTo>
                  <a:lnTo>
                    <a:pt x="862" y="176"/>
                  </a:lnTo>
                  <a:lnTo>
                    <a:pt x="922" y="156"/>
                  </a:lnTo>
                  <a:lnTo>
                    <a:pt x="933" y="71"/>
                  </a:lnTo>
                  <a:lnTo>
                    <a:pt x="958" y="54"/>
                  </a:lnTo>
                  <a:lnTo>
                    <a:pt x="988" y="54"/>
                  </a:lnTo>
                  <a:lnTo>
                    <a:pt x="1005" y="31"/>
                  </a:lnTo>
                  <a:lnTo>
                    <a:pt x="1013" y="8"/>
                  </a:lnTo>
                  <a:lnTo>
                    <a:pt x="1029" y="0"/>
                  </a:lnTo>
                  <a:lnTo>
                    <a:pt x="1084" y="8"/>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4" name="未知"/>
            <p:cNvSpPr>
              <a:spLocks/>
            </p:cNvSpPr>
            <p:nvPr/>
          </p:nvSpPr>
          <p:spPr bwMode="auto">
            <a:xfrm>
              <a:off x="4219427" y="3588809"/>
              <a:ext cx="566508" cy="969629"/>
            </a:xfrm>
            <a:custGeom>
              <a:avLst/>
              <a:gdLst>
                <a:gd name="T0" fmla="*/ 483682 w 386"/>
                <a:gd name="T1" fmla="*/ 599556 h 649"/>
                <a:gd name="T2" fmla="*/ 471476 w 386"/>
                <a:gd name="T3" fmla="*/ 340163 h 649"/>
                <a:gd name="T4" fmla="*/ 509621 w 386"/>
                <a:gd name="T5" fmla="*/ 254734 h 649"/>
                <a:gd name="T6" fmla="*/ 509621 w 386"/>
                <a:gd name="T7" fmla="*/ 133580 h 649"/>
                <a:gd name="T8" fmla="*/ 534034 w 386"/>
                <a:gd name="T9" fmla="*/ 54364 h 649"/>
                <a:gd name="T10" fmla="*/ 515724 w 386"/>
                <a:gd name="T11" fmla="*/ 0 h 649"/>
                <a:gd name="T12" fmla="*/ 425701 w 386"/>
                <a:gd name="T13" fmla="*/ 31065 h 649"/>
                <a:gd name="T14" fmla="*/ 395185 w 386"/>
                <a:gd name="T15" fmla="*/ 102515 h 649"/>
                <a:gd name="T16" fmla="*/ 363143 w 386"/>
                <a:gd name="T17" fmla="*/ 127367 h 649"/>
                <a:gd name="T18" fmla="*/ 248707 w 386"/>
                <a:gd name="T19" fmla="*/ 254734 h 649"/>
                <a:gd name="T20" fmla="*/ 164788 w 386"/>
                <a:gd name="T21" fmla="*/ 254734 h 649"/>
                <a:gd name="T22" fmla="*/ 138849 w 386"/>
                <a:gd name="T23" fmla="*/ 333950 h 649"/>
                <a:gd name="T24" fmla="*/ 248707 w 386"/>
                <a:gd name="T25" fmla="*/ 399186 h 649"/>
                <a:gd name="T26" fmla="*/ 311265 w 386"/>
                <a:gd name="T27" fmla="*/ 459763 h 649"/>
                <a:gd name="T28" fmla="*/ 299059 w 386"/>
                <a:gd name="T29" fmla="*/ 538979 h 649"/>
                <a:gd name="T30" fmla="*/ 215139 w 386"/>
                <a:gd name="T31" fmla="*/ 570044 h 649"/>
                <a:gd name="T32" fmla="*/ 202933 w 386"/>
                <a:gd name="T33" fmla="*/ 588683 h 649"/>
                <a:gd name="T34" fmla="*/ 143426 w 386"/>
                <a:gd name="T35" fmla="*/ 611982 h 649"/>
                <a:gd name="T36" fmla="*/ 76291 w 386"/>
                <a:gd name="T37" fmla="*/ 599556 h 649"/>
                <a:gd name="T38" fmla="*/ 76291 w 386"/>
                <a:gd name="T39" fmla="*/ 630621 h 649"/>
                <a:gd name="T40" fmla="*/ 50352 w 386"/>
                <a:gd name="T41" fmla="*/ 672559 h 649"/>
                <a:gd name="T42" fmla="*/ 64084 w 386"/>
                <a:gd name="T43" fmla="*/ 751775 h 649"/>
                <a:gd name="T44" fmla="*/ 68661 w 386"/>
                <a:gd name="T45" fmla="*/ 793713 h 649"/>
                <a:gd name="T46" fmla="*/ 0 w 386"/>
                <a:gd name="T47" fmla="*/ 807692 h 649"/>
                <a:gd name="T48" fmla="*/ 4577 w 386"/>
                <a:gd name="T49" fmla="*/ 880695 h 649"/>
                <a:gd name="T50" fmla="*/ 35094 w 386"/>
                <a:gd name="T51" fmla="*/ 910207 h 649"/>
                <a:gd name="T52" fmla="*/ 131220 w 386"/>
                <a:gd name="T53" fmla="*/ 899334 h 649"/>
                <a:gd name="T54" fmla="*/ 152581 w 386"/>
                <a:gd name="T55" fmla="*/ 928846 h 649"/>
                <a:gd name="T56" fmla="*/ 260914 w 386"/>
                <a:gd name="T57" fmla="*/ 964571 h 649"/>
                <a:gd name="T58" fmla="*/ 382979 w 386"/>
                <a:gd name="T59" fmla="*/ 983210 h 649"/>
                <a:gd name="T60" fmla="*/ 447063 w 386"/>
                <a:gd name="T61" fmla="*/ 994083 h 649"/>
                <a:gd name="T62" fmla="*/ 431804 w 386"/>
                <a:gd name="T63" fmla="*/ 941272 h 649"/>
                <a:gd name="T64" fmla="*/ 483682 w 386"/>
                <a:gd name="T65" fmla="*/ 885355 h 649"/>
                <a:gd name="T66" fmla="*/ 471476 w 386"/>
                <a:gd name="T67" fmla="*/ 862056 h 649"/>
                <a:gd name="T68" fmla="*/ 419598 w 386"/>
                <a:gd name="T69" fmla="*/ 824778 h 649"/>
                <a:gd name="T70" fmla="*/ 521827 w 386"/>
                <a:gd name="T71" fmla="*/ 812352 h 649"/>
                <a:gd name="T72" fmla="*/ 555395 w 386"/>
                <a:gd name="T73" fmla="*/ 824778 h 649"/>
                <a:gd name="T74" fmla="*/ 587437 w 386"/>
                <a:gd name="T75" fmla="*/ 770414 h 649"/>
                <a:gd name="T76" fmla="*/ 503518 w 386"/>
                <a:gd name="T77" fmla="*/ 636834 h 6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86" h="649">
                  <a:moveTo>
                    <a:pt x="330" y="410"/>
                  </a:moveTo>
                  <a:lnTo>
                    <a:pt x="317" y="386"/>
                  </a:lnTo>
                  <a:lnTo>
                    <a:pt x="334" y="328"/>
                  </a:lnTo>
                  <a:lnTo>
                    <a:pt x="309" y="219"/>
                  </a:lnTo>
                  <a:lnTo>
                    <a:pt x="330" y="188"/>
                  </a:lnTo>
                  <a:lnTo>
                    <a:pt x="334" y="164"/>
                  </a:lnTo>
                  <a:lnTo>
                    <a:pt x="314" y="117"/>
                  </a:lnTo>
                  <a:lnTo>
                    <a:pt x="334" y="86"/>
                  </a:lnTo>
                  <a:lnTo>
                    <a:pt x="338" y="54"/>
                  </a:lnTo>
                  <a:lnTo>
                    <a:pt x="350" y="35"/>
                  </a:lnTo>
                  <a:lnTo>
                    <a:pt x="346" y="8"/>
                  </a:lnTo>
                  <a:lnTo>
                    <a:pt x="338" y="0"/>
                  </a:lnTo>
                  <a:lnTo>
                    <a:pt x="322" y="15"/>
                  </a:lnTo>
                  <a:lnTo>
                    <a:pt x="279" y="20"/>
                  </a:lnTo>
                  <a:lnTo>
                    <a:pt x="259" y="47"/>
                  </a:lnTo>
                  <a:lnTo>
                    <a:pt x="259" y="66"/>
                  </a:lnTo>
                  <a:lnTo>
                    <a:pt x="254" y="78"/>
                  </a:lnTo>
                  <a:lnTo>
                    <a:pt x="238" y="82"/>
                  </a:lnTo>
                  <a:lnTo>
                    <a:pt x="171" y="171"/>
                  </a:lnTo>
                  <a:lnTo>
                    <a:pt x="163" y="164"/>
                  </a:lnTo>
                  <a:lnTo>
                    <a:pt x="146" y="161"/>
                  </a:lnTo>
                  <a:lnTo>
                    <a:pt x="108" y="164"/>
                  </a:lnTo>
                  <a:lnTo>
                    <a:pt x="94" y="180"/>
                  </a:lnTo>
                  <a:lnTo>
                    <a:pt x="91" y="215"/>
                  </a:lnTo>
                  <a:lnTo>
                    <a:pt x="100" y="227"/>
                  </a:lnTo>
                  <a:lnTo>
                    <a:pt x="163" y="257"/>
                  </a:lnTo>
                  <a:lnTo>
                    <a:pt x="196" y="277"/>
                  </a:lnTo>
                  <a:lnTo>
                    <a:pt x="204" y="296"/>
                  </a:lnTo>
                  <a:lnTo>
                    <a:pt x="183" y="320"/>
                  </a:lnTo>
                  <a:lnTo>
                    <a:pt x="196" y="347"/>
                  </a:lnTo>
                  <a:lnTo>
                    <a:pt x="188" y="364"/>
                  </a:lnTo>
                  <a:lnTo>
                    <a:pt x="141" y="367"/>
                  </a:lnTo>
                  <a:lnTo>
                    <a:pt x="133" y="371"/>
                  </a:lnTo>
                  <a:lnTo>
                    <a:pt x="133" y="379"/>
                  </a:lnTo>
                  <a:lnTo>
                    <a:pt x="133" y="391"/>
                  </a:lnTo>
                  <a:lnTo>
                    <a:pt x="94" y="394"/>
                  </a:lnTo>
                  <a:lnTo>
                    <a:pt x="78" y="386"/>
                  </a:lnTo>
                  <a:lnTo>
                    <a:pt x="50" y="386"/>
                  </a:lnTo>
                  <a:lnTo>
                    <a:pt x="45" y="391"/>
                  </a:lnTo>
                  <a:lnTo>
                    <a:pt x="50" y="406"/>
                  </a:lnTo>
                  <a:lnTo>
                    <a:pt x="37" y="418"/>
                  </a:lnTo>
                  <a:lnTo>
                    <a:pt x="33" y="433"/>
                  </a:lnTo>
                  <a:lnTo>
                    <a:pt x="58" y="453"/>
                  </a:lnTo>
                  <a:lnTo>
                    <a:pt x="42" y="484"/>
                  </a:lnTo>
                  <a:lnTo>
                    <a:pt x="50" y="504"/>
                  </a:lnTo>
                  <a:lnTo>
                    <a:pt x="45" y="511"/>
                  </a:lnTo>
                  <a:lnTo>
                    <a:pt x="20" y="511"/>
                  </a:lnTo>
                  <a:lnTo>
                    <a:pt x="0" y="520"/>
                  </a:lnTo>
                  <a:lnTo>
                    <a:pt x="15" y="539"/>
                  </a:lnTo>
                  <a:lnTo>
                    <a:pt x="3" y="567"/>
                  </a:lnTo>
                  <a:lnTo>
                    <a:pt x="20" y="570"/>
                  </a:lnTo>
                  <a:lnTo>
                    <a:pt x="23" y="586"/>
                  </a:lnTo>
                  <a:lnTo>
                    <a:pt x="37" y="589"/>
                  </a:lnTo>
                  <a:lnTo>
                    <a:pt x="86" y="579"/>
                  </a:lnTo>
                  <a:lnTo>
                    <a:pt x="100" y="582"/>
                  </a:lnTo>
                  <a:lnTo>
                    <a:pt x="100" y="598"/>
                  </a:lnTo>
                  <a:lnTo>
                    <a:pt x="125" y="601"/>
                  </a:lnTo>
                  <a:lnTo>
                    <a:pt x="171" y="621"/>
                  </a:lnTo>
                  <a:lnTo>
                    <a:pt x="196" y="613"/>
                  </a:lnTo>
                  <a:lnTo>
                    <a:pt x="251" y="633"/>
                  </a:lnTo>
                  <a:lnTo>
                    <a:pt x="262" y="648"/>
                  </a:lnTo>
                  <a:lnTo>
                    <a:pt x="293" y="640"/>
                  </a:lnTo>
                  <a:lnTo>
                    <a:pt x="287" y="613"/>
                  </a:lnTo>
                  <a:lnTo>
                    <a:pt x="283" y="606"/>
                  </a:lnTo>
                  <a:lnTo>
                    <a:pt x="287" y="582"/>
                  </a:lnTo>
                  <a:lnTo>
                    <a:pt x="317" y="570"/>
                  </a:lnTo>
                  <a:lnTo>
                    <a:pt x="325" y="559"/>
                  </a:lnTo>
                  <a:lnTo>
                    <a:pt x="309" y="555"/>
                  </a:lnTo>
                  <a:lnTo>
                    <a:pt x="293" y="550"/>
                  </a:lnTo>
                  <a:lnTo>
                    <a:pt x="275" y="531"/>
                  </a:lnTo>
                  <a:lnTo>
                    <a:pt x="283" y="523"/>
                  </a:lnTo>
                  <a:lnTo>
                    <a:pt x="342" y="523"/>
                  </a:lnTo>
                  <a:lnTo>
                    <a:pt x="356" y="523"/>
                  </a:lnTo>
                  <a:lnTo>
                    <a:pt x="364" y="531"/>
                  </a:lnTo>
                  <a:lnTo>
                    <a:pt x="385" y="516"/>
                  </a:lnTo>
                  <a:lnTo>
                    <a:pt x="385" y="496"/>
                  </a:lnTo>
                  <a:lnTo>
                    <a:pt x="330" y="418"/>
                  </a:lnTo>
                  <a:lnTo>
                    <a:pt x="330" y="410"/>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5" name="未知"/>
            <p:cNvSpPr>
              <a:spLocks/>
            </p:cNvSpPr>
            <p:nvPr/>
          </p:nvSpPr>
          <p:spPr bwMode="auto">
            <a:xfrm>
              <a:off x="4219427" y="3588809"/>
              <a:ext cx="566508" cy="969629"/>
            </a:xfrm>
            <a:custGeom>
              <a:avLst/>
              <a:gdLst>
                <a:gd name="T0" fmla="*/ 483682 w 386"/>
                <a:gd name="T1" fmla="*/ 599556 h 649"/>
                <a:gd name="T2" fmla="*/ 471476 w 386"/>
                <a:gd name="T3" fmla="*/ 340163 h 649"/>
                <a:gd name="T4" fmla="*/ 509621 w 386"/>
                <a:gd name="T5" fmla="*/ 254734 h 649"/>
                <a:gd name="T6" fmla="*/ 509621 w 386"/>
                <a:gd name="T7" fmla="*/ 133580 h 649"/>
                <a:gd name="T8" fmla="*/ 534034 w 386"/>
                <a:gd name="T9" fmla="*/ 54364 h 649"/>
                <a:gd name="T10" fmla="*/ 515724 w 386"/>
                <a:gd name="T11" fmla="*/ 0 h 649"/>
                <a:gd name="T12" fmla="*/ 425701 w 386"/>
                <a:gd name="T13" fmla="*/ 31065 h 649"/>
                <a:gd name="T14" fmla="*/ 395185 w 386"/>
                <a:gd name="T15" fmla="*/ 102515 h 649"/>
                <a:gd name="T16" fmla="*/ 363143 w 386"/>
                <a:gd name="T17" fmla="*/ 127367 h 649"/>
                <a:gd name="T18" fmla="*/ 248707 w 386"/>
                <a:gd name="T19" fmla="*/ 254734 h 649"/>
                <a:gd name="T20" fmla="*/ 164788 w 386"/>
                <a:gd name="T21" fmla="*/ 254734 h 649"/>
                <a:gd name="T22" fmla="*/ 138849 w 386"/>
                <a:gd name="T23" fmla="*/ 333950 h 649"/>
                <a:gd name="T24" fmla="*/ 248707 w 386"/>
                <a:gd name="T25" fmla="*/ 399186 h 649"/>
                <a:gd name="T26" fmla="*/ 311265 w 386"/>
                <a:gd name="T27" fmla="*/ 459763 h 649"/>
                <a:gd name="T28" fmla="*/ 299059 w 386"/>
                <a:gd name="T29" fmla="*/ 538979 h 649"/>
                <a:gd name="T30" fmla="*/ 215139 w 386"/>
                <a:gd name="T31" fmla="*/ 570044 h 649"/>
                <a:gd name="T32" fmla="*/ 202933 w 386"/>
                <a:gd name="T33" fmla="*/ 588683 h 649"/>
                <a:gd name="T34" fmla="*/ 143426 w 386"/>
                <a:gd name="T35" fmla="*/ 611982 h 649"/>
                <a:gd name="T36" fmla="*/ 76291 w 386"/>
                <a:gd name="T37" fmla="*/ 599556 h 649"/>
                <a:gd name="T38" fmla="*/ 76291 w 386"/>
                <a:gd name="T39" fmla="*/ 630621 h 649"/>
                <a:gd name="T40" fmla="*/ 50352 w 386"/>
                <a:gd name="T41" fmla="*/ 672559 h 649"/>
                <a:gd name="T42" fmla="*/ 64084 w 386"/>
                <a:gd name="T43" fmla="*/ 751775 h 649"/>
                <a:gd name="T44" fmla="*/ 68661 w 386"/>
                <a:gd name="T45" fmla="*/ 793713 h 649"/>
                <a:gd name="T46" fmla="*/ 0 w 386"/>
                <a:gd name="T47" fmla="*/ 807692 h 649"/>
                <a:gd name="T48" fmla="*/ 4577 w 386"/>
                <a:gd name="T49" fmla="*/ 880695 h 649"/>
                <a:gd name="T50" fmla="*/ 35094 w 386"/>
                <a:gd name="T51" fmla="*/ 910207 h 649"/>
                <a:gd name="T52" fmla="*/ 131220 w 386"/>
                <a:gd name="T53" fmla="*/ 899334 h 649"/>
                <a:gd name="T54" fmla="*/ 152581 w 386"/>
                <a:gd name="T55" fmla="*/ 928846 h 649"/>
                <a:gd name="T56" fmla="*/ 260914 w 386"/>
                <a:gd name="T57" fmla="*/ 964571 h 649"/>
                <a:gd name="T58" fmla="*/ 382979 w 386"/>
                <a:gd name="T59" fmla="*/ 983210 h 649"/>
                <a:gd name="T60" fmla="*/ 447063 w 386"/>
                <a:gd name="T61" fmla="*/ 994083 h 649"/>
                <a:gd name="T62" fmla="*/ 431804 w 386"/>
                <a:gd name="T63" fmla="*/ 941272 h 649"/>
                <a:gd name="T64" fmla="*/ 483682 w 386"/>
                <a:gd name="T65" fmla="*/ 885355 h 649"/>
                <a:gd name="T66" fmla="*/ 471476 w 386"/>
                <a:gd name="T67" fmla="*/ 862056 h 649"/>
                <a:gd name="T68" fmla="*/ 419598 w 386"/>
                <a:gd name="T69" fmla="*/ 824778 h 649"/>
                <a:gd name="T70" fmla="*/ 521827 w 386"/>
                <a:gd name="T71" fmla="*/ 812352 h 649"/>
                <a:gd name="T72" fmla="*/ 555395 w 386"/>
                <a:gd name="T73" fmla="*/ 824778 h 649"/>
                <a:gd name="T74" fmla="*/ 587437 w 386"/>
                <a:gd name="T75" fmla="*/ 770414 h 649"/>
                <a:gd name="T76" fmla="*/ 503518 w 386"/>
                <a:gd name="T77" fmla="*/ 636834 h 6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86" h="649">
                  <a:moveTo>
                    <a:pt x="330" y="410"/>
                  </a:moveTo>
                  <a:lnTo>
                    <a:pt x="317" y="386"/>
                  </a:lnTo>
                  <a:lnTo>
                    <a:pt x="334" y="328"/>
                  </a:lnTo>
                  <a:lnTo>
                    <a:pt x="309" y="219"/>
                  </a:lnTo>
                  <a:lnTo>
                    <a:pt x="330" y="188"/>
                  </a:lnTo>
                  <a:lnTo>
                    <a:pt x="334" y="164"/>
                  </a:lnTo>
                  <a:lnTo>
                    <a:pt x="314" y="117"/>
                  </a:lnTo>
                  <a:lnTo>
                    <a:pt x="334" y="86"/>
                  </a:lnTo>
                  <a:lnTo>
                    <a:pt x="338" y="54"/>
                  </a:lnTo>
                  <a:lnTo>
                    <a:pt x="350" y="35"/>
                  </a:lnTo>
                  <a:lnTo>
                    <a:pt x="346" y="8"/>
                  </a:lnTo>
                  <a:lnTo>
                    <a:pt x="338" y="0"/>
                  </a:lnTo>
                  <a:lnTo>
                    <a:pt x="322" y="15"/>
                  </a:lnTo>
                  <a:lnTo>
                    <a:pt x="279" y="20"/>
                  </a:lnTo>
                  <a:lnTo>
                    <a:pt x="259" y="47"/>
                  </a:lnTo>
                  <a:lnTo>
                    <a:pt x="259" y="66"/>
                  </a:lnTo>
                  <a:lnTo>
                    <a:pt x="254" y="78"/>
                  </a:lnTo>
                  <a:lnTo>
                    <a:pt x="238" y="82"/>
                  </a:lnTo>
                  <a:lnTo>
                    <a:pt x="171" y="171"/>
                  </a:lnTo>
                  <a:lnTo>
                    <a:pt x="163" y="164"/>
                  </a:lnTo>
                  <a:lnTo>
                    <a:pt x="146" y="161"/>
                  </a:lnTo>
                  <a:lnTo>
                    <a:pt x="108" y="164"/>
                  </a:lnTo>
                  <a:lnTo>
                    <a:pt x="94" y="180"/>
                  </a:lnTo>
                  <a:lnTo>
                    <a:pt x="91" y="215"/>
                  </a:lnTo>
                  <a:lnTo>
                    <a:pt x="100" y="227"/>
                  </a:lnTo>
                  <a:lnTo>
                    <a:pt x="163" y="257"/>
                  </a:lnTo>
                  <a:lnTo>
                    <a:pt x="196" y="277"/>
                  </a:lnTo>
                  <a:lnTo>
                    <a:pt x="204" y="296"/>
                  </a:lnTo>
                  <a:lnTo>
                    <a:pt x="183" y="320"/>
                  </a:lnTo>
                  <a:lnTo>
                    <a:pt x="196" y="347"/>
                  </a:lnTo>
                  <a:lnTo>
                    <a:pt x="188" y="364"/>
                  </a:lnTo>
                  <a:lnTo>
                    <a:pt x="141" y="367"/>
                  </a:lnTo>
                  <a:lnTo>
                    <a:pt x="133" y="371"/>
                  </a:lnTo>
                  <a:lnTo>
                    <a:pt x="133" y="379"/>
                  </a:lnTo>
                  <a:lnTo>
                    <a:pt x="133" y="391"/>
                  </a:lnTo>
                  <a:lnTo>
                    <a:pt x="94" y="394"/>
                  </a:lnTo>
                  <a:lnTo>
                    <a:pt x="78" y="386"/>
                  </a:lnTo>
                  <a:lnTo>
                    <a:pt x="50" y="386"/>
                  </a:lnTo>
                  <a:lnTo>
                    <a:pt x="45" y="391"/>
                  </a:lnTo>
                  <a:lnTo>
                    <a:pt x="50" y="406"/>
                  </a:lnTo>
                  <a:lnTo>
                    <a:pt x="37" y="418"/>
                  </a:lnTo>
                  <a:lnTo>
                    <a:pt x="33" y="433"/>
                  </a:lnTo>
                  <a:lnTo>
                    <a:pt x="58" y="453"/>
                  </a:lnTo>
                  <a:lnTo>
                    <a:pt x="42" y="484"/>
                  </a:lnTo>
                  <a:lnTo>
                    <a:pt x="50" y="504"/>
                  </a:lnTo>
                  <a:lnTo>
                    <a:pt x="45" y="511"/>
                  </a:lnTo>
                  <a:lnTo>
                    <a:pt x="20" y="511"/>
                  </a:lnTo>
                  <a:lnTo>
                    <a:pt x="0" y="520"/>
                  </a:lnTo>
                  <a:lnTo>
                    <a:pt x="15" y="539"/>
                  </a:lnTo>
                  <a:lnTo>
                    <a:pt x="3" y="567"/>
                  </a:lnTo>
                  <a:lnTo>
                    <a:pt x="20" y="570"/>
                  </a:lnTo>
                  <a:lnTo>
                    <a:pt x="23" y="586"/>
                  </a:lnTo>
                  <a:lnTo>
                    <a:pt x="37" y="589"/>
                  </a:lnTo>
                  <a:lnTo>
                    <a:pt x="86" y="579"/>
                  </a:lnTo>
                  <a:lnTo>
                    <a:pt x="100" y="582"/>
                  </a:lnTo>
                  <a:lnTo>
                    <a:pt x="100" y="598"/>
                  </a:lnTo>
                  <a:lnTo>
                    <a:pt x="125" y="601"/>
                  </a:lnTo>
                  <a:lnTo>
                    <a:pt x="171" y="621"/>
                  </a:lnTo>
                  <a:lnTo>
                    <a:pt x="196" y="613"/>
                  </a:lnTo>
                  <a:lnTo>
                    <a:pt x="251" y="633"/>
                  </a:lnTo>
                  <a:lnTo>
                    <a:pt x="262" y="648"/>
                  </a:lnTo>
                  <a:lnTo>
                    <a:pt x="293" y="640"/>
                  </a:lnTo>
                  <a:lnTo>
                    <a:pt x="287" y="613"/>
                  </a:lnTo>
                  <a:lnTo>
                    <a:pt x="283" y="606"/>
                  </a:lnTo>
                  <a:lnTo>
                    <a:pt x="287" y="582"/>
                  </a:lnTo>
                  <a:lnTo>
                    <a:pt x="317" y="570"/>
                  </a:lnTo>
                  <a:lnTo>
                    <a:pt x="325" y="559"/>
                  </a:lnTo>
                  <a:lnTo>
                    <a:pt x="309" y="555"/>
                  </a:lnTo>
                  <a:lnTo>
                    <a:pt x="293" y="550"/>
                  </a:lnTo>
                  <a:lnTo>
                    <a:pt x="275" y="531"/>
                  </a:lnTo>
                  <a:lnTo>
                    <a:pt x="283" y="523"/>
                  </a:lnTo>
                  <a:lnTo>
                    <a:pt x="342" y="523"/>
                  </a:lnTo>
                  <a:lnTo>
                    <a:pt x="356" y="523"/>
                  </a:lnTo>
                  <a:lnTo>
                    <a:pt x="364" y="531"/>
                  </a:lnTo>
                  <a:lnTo>
                    <a:pt x="385" y="516"/>
                  </a:lnTo>
                  <a:lnTo>
                    <a:pt x="385" y="496"/>
                  </a:lnTo>
                  <a:lnTo>
                    <a:pt x="330" y="418"/>
                  </a:lnTo>
                  <a:lnTo>
                    <a:pt x="330" y="410"/>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6" name="未知"/>
            <p:cNvSpPr>
              <a:spLocks/>
            </p:cNvSpPr>
            <p:nvPr/>
          </p:nvSpPr>
          <p:spPr bwMode="auto">
            <a:xfrm>
              <a:off x="4701952" y="3956811"/>
              <a:ext cx="679504" cy="584832"/>
            </a:xfrm>
            <a:custGeom>
              <a:avLst/>
              <a:gdLst>
                <a:gd name="T0" fmla="*/ 82571 w 462"/>
                <a:gd name="T1" fmla="*/ 417233 h 392"/>
                <a:gd name="T2" fmla="*/ 178903 w 462"/>
                <a:gd name="T3" fmla="*/ 502541 h 392"/>
                <a:gd name="T4" fmla="*/ 263003 w 462"/>
                <a:gd name="T5" fmla="*/ 521154 h 392"/>
                <a:gd name="T6" fmla="*/ 337928 w 462"/>
                <a:gd name="T7" fmla="*/ 508746 h 392"/>
                <a:gd name="T8" fmla="*/ 365452 w 462"/>
                <a:gd name="T9" fmla="*/ 521154 h 392"/>
                <a:gd name="T10" fmla="*/ 391446 w 462"/>
                <a:gd name="T11" fmla="*/ 508746 h 392"/>
                <a:gd name="T12" fmla="*/ 408266 w 462"/>
                <a:gd name="T13" fmla="*/ 527358 h 392"/>
                <a:gd name="T14" fmla="*/ 422028 w 462"/>
                <a:gd name="T15" fmla="*/ 558379 h 392"/>
                <a:gd name="T16" fmla="*/ 460255 w 462"/>
                <a:gd name="T17" fmla="*/ 575441 h 392"/>
                <a:gd name="T18" fmla="*/ 504599 w 462"/>
                <a:gd name="T19" fmla="*/ 575441 h 392"/>
                <a:gd name="T20" fmla="*/ 542826 w 462"/>
                <a:gd name="T21" fmla="*/ 606462 h 392"/>
                <a:gd name="T22" fmla="*/ 576466 w 462"/>
                <a:gd name="T23" fmla="*/ 587849 h 392"/>
                <a:gd name="T24" fmla="*/ 600931 w 462"/>
                <a:gd name="T25" fmla="*/ 606462 h 392"/>
                <a:gd name="T26" fmla="*/ 620809 w 462"/>
                <a:gd name="T27" fmla="*/ 563032 h 392"/>
                <a:gd name="T28" fmla="*/ 651391 w 462"/>
                <a:gd name="T29" fmla="*/ 550624 h 392"/>
                <a:gd name="T30" fmla="*/ 660565 w 462"/>
                <a:gd name="T31" fmla="*/ 514950 h 392"/>
                <a:gd name="T32" fmla="*/ 646804 w 462"/>
                <a:gd name="T33" fmla="*/ 460663 h 392"/>
                <a:gd name="T34" fmla="*/ 639158 w 462"/>
                <a:gd name="T35" fmla="*/ 454459 h 392"/>
                <a:gd name="T36" fmla="*/ 614693 w 462"/>
                <a:gd name="T37" fmla="*/ 485480 h 392"/>
                <a:gd name="T38" fmla="*/ 564233 w 462"/>
                <a:gd name="T39" fmla="*/ 448254 h 392"/>
                <a:gd name="T40" fmla="*/ 530593 w 462"/>
                <a:gd name="T41" fmla="*/ 406376 h 392"/>
                <a:gd name="T42" fmla="*/ 564233 w 462"/>
                <a:gd name="T43" fmla="*/ 380008 h 392"/>
                <a:gd name="T44" fmla="*/ 576466 w 462"/>
                <a:gd name="T45" fmla="*/ 338130 h 392"/>
                <a:gd name="T46" fmla="*/ 596344 w 462"/>
                <a:gd name="T47" fmla="*/ 327272 h 392"/>
                <a:gd name="T48" fmla="*/ 596344 w 462"/>
                <a:gd name="T49" fmla="*/ 272985 h 392"/>
                <a:gd name="T50" fmla="*/ 608576 w 462"/>
                <a:gd name="T51" fmla="*/ 259026 h 392"/>
                <a:gd name="T52" fmla="*/ 633042 w 462"/>
                <a:gd name="T53" fmla="*/ 277639 h 392"/>
                <a:gd name="T54" fmla="*/ 651391 w 462"/>
                <a:gd name="T55" fmla="*/ 304007 h 392"/>
                <a:gd name="T56" fmla="*/ 691147 w 462"/>
                <a:gd name="T57" fmla="*/ 277639 h 392"/>
                <a:gd name="T58" fmla="*/ 704909 w 462"/>
                <a:gd name="T59" fmla="*/ 266781 h 392"/>
                <a:gd name="T60" fmla="*/ 697263 w 462"/>
                <a:gd name="T61" fmla="*/ 235760 h 392"/>
                <a:gd name="T62" fmla="*/ 651391 w 462"/>
                <a:gd name="T63" fmla="*/ 212494 h 392"/>
                <a:gd name="T64" fmla="*/ 646804 w 462"/>
                <a:gd name="T65" fmla="*/ 187677 h 392"/>
                <a:gd name="T66" fmla="*/ 568820 w 462"/>
                <a:gd name="T67" fmla="*/ 193882 h 392"/>
                <a:gd name="T68" fmla="*/ 518360 w 462"/>
                <a:gd name="T69" fmla="*/ 156656 h 392"/>
                <a:gd name="T70" fmla="*/ 500011 w 462"/>
                <a:gd name="T71" fmla="*/ 152003 h 392"/>
                <a:gd name="T72" fmla="*/ 500011 w 462"/>
                <a:gd name="T73" fmla="*/ 120982 h 392"/>
                <a:gd name="T74" fmla="*/ 608576 w 462"/>
                <a:gd name="T75" fmla="*/ 12408 h 392"/>
                <a:gd name="T76" fmla="*/ 564233 w 462"/>
                <a:gd name="T77" fmla="*/ 17062 h 392"/>
                <a:gd name="T78" fmla="*/ 542826 w 462"/>
                <a:gd name="T79" fmla="*/ 35674 h 392"/>
                <a:gd name="T80" fmla="*/ 530593 w 462"/>
                <a:gd name="T81" fmla="*/ 23266 h 392"/>
                <a:gd name="T82" fmla="*/ 530593 w 462"/>
                <a:gd name="T83" fmla="*/ 4653 h 392"/>
                <a:gd name="T84" fmla="*/ 512244 w 462"/>
                <a:gd name="T85" fmla="*/ 0 h 392"/>
                <a:gd name="T86" fmla="*/ 467900 w 462"/>
                <a:gd name="T87" fmla="*/ 17062 h 392"/>
                <a:gd name="T88" fmla="*/ 337928 w 462"/>
                <a:gd name="T89" fmla="*/ 0 h 392"/>
                <a:gd name="T90" fmla="*/ 331812 w 462"/>
                <a:gd name="T91" fmla="*/ 96165 h 392"/>
                <a:gd name="T92" fmla="*/ 275236 w 462"/>
                <a:gd name="T93" fmla="*/ 138044 h 392"/>
                <a:gd name="T94" fmla="*/ 198781 w 462"/>
                <a:gd name="T95" fmla="*/ 156656 h 392"/>
                <a:gd name="T96" fmla="*/ 82571 w 462"/>
                <a:gd name="T97" fmla="*/ 229556 h 392"/>
                <a:gd name="T98" fmla="*/ 0 w 462"/>
                <a:gd name="T99" fmla="*/ 254373 h 392"/>
                <a:gd name="T100" fmla="*/ 0 w 462"/>
                <a:gd name="T101" fmla="*/ 266781 h 392"/>
                <a:gd name="T102" fmla="*/ 82571 w 462"/>
                <a:gd name="T103" fmla="*/ 387763 h 392"/>
                <a:gd name="T104" fmla="*/ 82571 w 462"/>
                <a:gd name="T105" fmla="*/ 417233 h 3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62" h="392">
                  <a:moveTo>
                    <a:pt x="54" y="269"/>
                  </a:moveTo>
                  <a:lnTo>
                    <a:pt x="117" y="324"/>
                  </a:lnTo>
                  <a:lnTo>
                    <a:pt x="172" y="336"/>
                  </a:lnTo>
                  <a:lnTo>
                    <a:pt x="221" y="328"/>
                  </a:lnTo>
                  <a:lnTo>
                    <a:pt x="239" y="336"/>
                  </a:lnTo>
                  <a:lnTo>
                    <a:pt x="256" y="328"/>
                  </a:lnTo>
                  <a:lnTo>
                    <a:pt x="267" y="340"/>
                  </a:lnTo>
                  <a:lnTo>
                    <a:pt x="276" y="360"/>
                  </a:lnTo>
                  <a:lnTo>
                    <a:pt x="301" y="371"/>
                  </a:lnTo>
                  <a:lnTo>
                    <a:pt x="330" y="371"/>
                  </a:lnTo>
                  <a:lnTo>
                    <a:pt x="355" y="391"/>
                  </a:lnTo>
                  <a:lnTo>
                    <a:pt x="377" y="379"/>
                  </a:lnTo>
                  <a:lnTo>
                    <a:pt x="393" y="391"/>
                  </a:lnTo>
                  <a:lnTo>
                    <a:pt x="406" y="363"/>
                  </a:lnTo>
                  <a:lnTo>
                    <a:pt x="426" y="355"/>
                  </a:lnTo>
                  <a:lnTo>
                    <a:pt x="432" y="332"/>
                  </a:lnTo>
                  <a:lnTo>
                    <a:pt x="423" y="297"/>
                  </a:lnTo>
                  <a:lnTo>
                    <a:pt x="418" y="293"/>
                  </a:lnTo>
                  <a:lnTo>
                    <a:pt x="402" y="313"/>
                  </a:lnTo>
                  <a:lnTo>
                    <a:pt x="369" y="289"/>
                  </a:lnTo>
                  <a:lnTo>
                    <a:pt x="347" y="262"/>
                  </a:lnTo>
                  <a:lnTo>
                    <a:pt x="369" y="245"/>
                  </a:lnTo>
                  <a:lnTo>
                    <a:pt x="377" y="218"/>
                  </a:lnTo>
                  <a:lnTo>
                    <a:pt x="390" y="211"/>
                  </a:lnTo>
                  <a:lnTo>
                    <a:pt x="390" y="176"/>
                  </a:lnTo>
                  <a:lnTo>
                    <a:pt x="398" y="167"/>
                  </a:lnTo>
                  <a:lnTo>
                    <a:pt x="414" y="179"/>
                  </a:lnTo>
                  <a:lnTo>
                    <a:pt x="426" y="196"/>
                  </a:lnTo>
                  <a:lnTo>
                    <a:pt x="452" y="179"/>
                  </a:lnTo>
                  <a:lnTo>
                    <a:pt x="461" y="172"/>
                  </a:lnTo>
                  <a:lnTo>
                    <a:pt x="456" y="152"/>
                  </a:lnTo>
                  <a:lnTo>
                    <a:pt x="426" y="137"/>
                  </a:lnTo>
                  <a:lnTo>
                    <a:pt x="423" y="121"/>
                  </a:lnTo>
                  <a:lnTo>
                    <a:pt x="372" y="125"/>
                  </a:lnTo>
                  <a:lnTo>
                    <a:pt x="339" y="101"/>
                  </a:lnTo>
                  <a:lnTo>
                    <a:pt x="327" y="98"/>
                  </a:lnTo>
                  <a:lnTo>
                    <a:pt x="327" y="78"/>
                  </a:lnTo>
                  <a:lnTo>
                    <a:pt x="398" y="8"/>
                  </a:lnTo>
                  <a:lnTo>
                    <a:pt x="369" y="11"/>
                  </a:lnTo>
                  <a:lnTo>
                    <a:pt x="355" y="23"/>
                  </a:lnTo>
                  <a:lnTo>
                    <a:pt x="347" y="15"/>
                  </a:lnTo>
                  <a:lnTo>
                    <a:pt x="347" y="3"/>
                  </a:lnTo>
                  <a:lnTo>
                    <a:pt x="335" y="0"/>
                  </a:lnTo>
                  <a:lnTo>
                    <a:pt x="306" y="11"/>
                  </a:lnTo>
                  <a:lnTo>
                    <a:pt x="221" y="0"/>
                  </a:lnTo>
                  <a:lnTo>
                    <a:pt x="217" y="62"/>
                  </a:lnTo>
                  <a:lnTo>
                    <a:pt x="180" y="89"/>
                  </a:lnTo>
                  <a:lnTo>
                    <a:pt x="130" y="101"/>
                  </a:lnTo>
                  <a:lnTo>
                    <a:pt x="54" y="148"/>
                  </a:lnTo>
                  <a:lnTo>
                    <a:pt x="0" y="164"/>
                  </a:lnTo>
                  <a:lnTo>
                    <a:pt x="0" y="172"/>
                  </a:lnTo>
                  <a:lnTo>
                    <a:pt x="54" y="250"/>
                  </a:lnTo>
                  <a:lnTo>
                    <a:pt x="54" y="269"/>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7" name="未知"/>
            <p:cNvSpPr>
              <a:spLocks/>
            </p:cNvSpPr>
            <p:nvPr/>
          </p:nvSpPr>
          <p:spPr bwMode="auto">
            <a:xfrm>
              <a:off x="4701952" y="3956811"/>
              <a:ext cx="679504" cy="584832"/>
            </a:xfrm>
            <a:custGeom>
              <a:avLst/>
              <a:gdLst>
                <a:gd name="T0" fmla="*/ 82571 w 462"/>
                <a:gd name="T1" fmla="*/ 417233 h 392"/>
                <a:gd name="T2" fmla="*/ 178903 w 462"/>
                <a:gd name="T3" fmla="*/ 502541 h 392"/>
                <a:gd name="T4" fmla="*/ 263003 w 462"/>
                <a:gd name="T5" fmla="*/ 521154 h 392"/>
                <a:gd name="T6" fmla="*/ 337928 w 462"/>
                <a:gd name="T7" fmla="*/ 508746 h 392"/>
                <a:gd name="T8" fmla="*/ 365452 w 462"/>
                <a:gd name="T9" fmla="*/ 521154 h 392"/>
                <a:gd name="T10" fmla="*/ 391446 w 462"/>
                <a:gd name="T11" fmla="*/ 508746 h 392"/>
                <a:gd name="T12" fmla="*/ 408266 w 462"/>
                <a:gd name="T13" fmla="*/ 527358 h 392"/>
                <a:gd name="T14" fmla="*/ 422028 w 462"/>
                <a:gd name="T15" fmla="*/ 558379 h 392"/>
                <a:gd name="T16" fmla="*/ 460255 w 462"/>
                <a:gd name="T17" fmla="*/ 575441 h 392"/>
                <a:gd name="T18" fmla="*/ 504599 w 462"/>
                <a:gd name="T19" fmla="*/ 575441 h 392"/>
                <a:gd name="T20" fmla="*/ 542826 w 462"/>
                <a:gd name="T21" fmla="*/ 606462 h 392"/>
                <a:gd name="T22" fmla="*/ 576466 w 462"/>
                <a:gd name="T23" fmla="*/ 587849 h 392"/>
                <a:gd name="T24" fmla="*/ 600931 w 462"/>
                <a:gd name="T25" fmla="*/ 606462 h 392"/>
                <a:gd name="T26" fmla="*/ 620809 w 462"/>
                <a:gd name="T27" fmla="*/ 563032 h 392"/>
                <a:gd name="T28" fmla="*/ 651391 w 462"/>
                <a:gd name="T29" fmla="*/ 550624 h 392"/>
                <a:gd name="T30" fmla="*/ 660565 w 462"/>
                <a:gd name="T31" fmla="*/ 514950 h 392"/>
                <a:gd name="T32" fmla="*/ 646804 w 462"/>
                <a:gd name="T33" fmla="*/ 460663 h 392"/>
                <a:gd name="T34" fmla="*/ 639158 w 462"/>
                <a:gd name="T35" fmla="*/ 454459 h 392"/>
                <a:gd name="T36" fmla="*/ 614693 w 462"/>
                <a:gd name="T37" fmla="*/ 485480 h 392"/>
                <a:gd name="T38" fmla="*/ 564233 w 462"/>
                <a:gd name="T39" fmla="*/ 448254 h 392"/>
                <a:gd name="T40" fmla="*/ 530593 w 462"/>
                <a:gd name="T41" fmla="*/ 406376 h 392"/>
                <a:gd name="T42" fmla="*/ 564233 w 462"/>
                <a:gd name="T43" fmla="*/ 380008 h 392"/>
                <a:gd name="T44" fmla="*/ 576466 w 462"/>
                <a:gd name="T45" fmla="*/ 338130 h 392"/>
                <a:gd name="T46" fmla="*/ 596344 w 462"/>
                <a:gd name="T47" fmla="*/ 327272 h 392"/>
                <a:gd name="T48" fmla="*/ 596344 w 462"/>
                <a:gd name="T49" fmla="*/ 272985 h 392"/>
                <a:gd name="T50" fmla="*/ 608576 w 462"/>
                <a:gd name="T51" fmla="*/ 259026 h 392"/>
                <a:gd name="T52" fmla="*/ 633042 w 462"/>
                <a:gd name="T53" fmla="*/ 277639 h 392"/>
                <a:gd name="T54" fmla="*/ 651391 w 462"/>
                <a:gd name="T55" fmla="*/ 304007 h 392"/>
                <a:gd name="T56" fmla="*/ 691147 w 462"/>
                <a:gd name="T57" fmla="*/ 277639 h 392"/>
                <a:gd name="T58" fmla="*/ 704909 w 462"/>
                <a:gd name="T59" fmla="*/ 266781 h 392"/>
                <a:gd name="T60" fmla="*/ 697263 w 462"/>
                <a:gd name="T61" fmla="*/ 235760 h 392"/>
                <a:gd name="T62" fmla="*/ 651391 w 462"/>
                <a:gd name="T63" fmla="*/ 212494 h 392"/>
                <a:gd name="T64" fmla="*/ 646804 w 462"/>
                <a:gd name="T65" fmla="*/ 187677 h 392"/>
                <a:gd name="T66" fmla="*/ 568820 w 462"/>
                <a:gd name="T67" fmla="*/ 193882 h 392"/>
                <a:gd name="T68" fmla="*/ 518360 w 462"/>
                <a:gd name="T69" fmla="*/ 156656 h 392"/>
                <a:gd name="T70" fmla="*/ 500011 w 462"/>
                <a:gd name="T71" fmla="*/ 152003 h 392"/>
                <a:gd name="T72" fmla="*/ 500011 w 462"/>
                <a:gd name="T73" fmla="*/ 120982 h 392"/>
                <a:gd name="T74" fmla="*/ 608576 w 462"/>
                <a:gd name="T75" fmla="*/ 12408 h 392"/>
                <a:gd name="T76" fmla="*/ 564233 w 462"/>
                <a:gd name="T77" fmla="*/ 17062 h 392"/>
                <a:gd name="T78" fmla="*/ 542826 w 462"/>
                <a:gd name="T79" fmla="*/ 35674 h 392"/>
                <a:gd name="T80" fmla="*/ 530593 w 462"/>
                <a:gd name="T81" fmla="*/ 23266 h 392"/>
                <a:gd name="T82" fmla="*/ 530593 w 462"/>
                <a:gd name="T83" fmla="*/ 4653 h 392"/>
                <a:gd name="T84" fmla="*/ 512244 w 462"/>
                <a:gd name="T85" fmla="*/ 0 h 392"/>
                <a:gd name="T86" fmla="*/ 467900 w 462"/>
                <a:gd name="T87" fmla="*/ 17062 h 392"/>
                <a:gd name="T88" fmla="*/ 337928 w 462"/>
                <a:gd name="T89" fmla="*/ 0 h 392"/>
                <a:gd name="T90" fmla="*/ 331812 w 462"/>
                <a:gd name="T91" fmla="*/ 96165 h 392"/>
                <a:gd name="T92" fmla="*/ 275236 w 462"/>
                <a:gd name="T93" fmla="*/ 138044 h 392"/>
                <a:gd name="T94" fmla="*/ 198781 w 462"/>
                <a:gd name="T95" fmla="*/ 156656 h 392"/>
                <a:gd name="T96" fmla="*/ 82571 w 462"/>
                <a:gd name="T97" fmla="*/ 229556 h 392"/>
                <a:gd name="T98" fmla="*/ 0 w 462"/>
                <a:gd name="T99" fmla="*/ 254373 h 392"/>
                <a:gd name="T100" fmla="*/ 0 w 462"/>
                <a:gd name="T101" fmla="*/ 266781 h 392"/>
                <a:gd name="T102" fmla="*/ 82571 w 462"/>
                <a:gd name="T103" fmla="*/ 387763 h 392"/>
                <a:gd name="T104" fmla="*/ 82571 w 462"/>
                <a:gd name="T105" fmla="*/ 417233 h 3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62" h="392">
                  <a:moveTo>
                    <a:pt x="54" y="269"/>
                  </a:moveTo>
                  <a:lnTo>
                    <a:pt x="117" y="324"/>
                  </a:lnTo>
                  <a:lnTo>
                    <a:pt x="172" y="336"/>
                  </a:lnTo>
                  <a:lnTo>
                    <a:pt x="221" y="328"/>
                  </a:lnTo>
                  <a:lnTo>
                    <a:pt x="239" y="336"/>
                  </a:lnTo>
                  <a:lnTo>
                    <a:pt x="256" y="328"/>
                  </a:lnTo>
                  <a:lnTo>
                    <a:pt x="267" y="340"/>
                  </a:lnTo>
                  <a:lnTo>
                    <a:pt x="276" y="360"/>
                  </a:lnTo>
                  <a:lnTo>
                    <a:pt x="301" y="371"/>
                  </a:lnTo>
                  <a:lnTo>
                    <a:pt x="330" y="371"/>
                  </a:lnTo>
                  <a:lnTo>
                    <a:pt x="355" y="391"/>
                  </a:lnTo>
                  <a:lnTo>
                    <a:pt x="377" y="379"/>
                  </a:lnTo>
                  <a:lnTo>
                    <a:pt x="393" y="391"/>
                  </a:lnTo>
                  <a:lnTo>
                    <a:pt x="406" y="363"/>
                  </a:lnTo>
                  <a:lnTo>
                    <a:pt x="426" y="355"/>
                  </a:lnTo>
                  <a:lnTo>
                    <a:pt x="432" y="332"/>
                  </a:lnTo>
                  <a:lnTo>
                    <a:pt x="423" y="297"/>
                  </a:lnTo>
                  <a:lnTo>
                    <a:pt x="418" y="293"/>
                  </a:lnTo>
                  <a:lnTo>
                    <a:pt x="402" y="313"/>
                  </a:lnTo>
                  <a:lnTo>
                    <a:pt x="369" y="289"/>
                  </a:lnTo>
                  <a:lnTo>
                    <a:pt x="347" y="262"/>
                  </a:lnTo>
                  <a:lnTo>
                    <a:pt x="369" y="245"/>
                  </a:lnTo>
                  <a:lnTo>
                    <a:pt x="377" y="218"/>
                  </a:lnTo>
                  <a:lnTo>
                    <a:pt x="390" y="211"/>
                  </a:lnTo>
                  <a:lnTo>
                    <a:pt x="390" y="176"/>
                  </a:lnTo>
                  <a:lnTo>
                    <a:pt x="398" y="167"/>
                  </a:lnTo>
                  <a:lnTo>
                    <a:pt x="414" y="179"/>
                  </a:lnTo>
                  <a:lnTo>
                    <a:pt x="426" y="196"/>
                  </a:lnTo>
                  <a:lnTo>
                    <a:pt x="452" y="179"/>
                  </a:lnTo>
                  <a:lnTo>
                    <a:pt x="461" y="172"/>
                  </a:lnTo>
                  <a:lnTo>
                    <a:pt x="456" y="152"/>
                  </a:lnTo>
                  <a:lnTo>
                    <a:pt x="426" y="137"/>
                  </a:lnTo>
                  <a:lnTo>
                    <a:pt x="423" y="121"/>
                  </a:lnTo>
                  <a:lnTo>
                    <a:pt x="372" y="125"/>
                  </a:lnTo>
                  <a:lnTo>
                    <a:pt x="339" y="101"/>
                  </a:lnTo>
                  <a:lnTo>
                    <a:pt x="327" y="98"/>
                  </a:lnTo>
                  <a:lnTo>
                    <a:pt x="327" y="78"/>
                  </a:lnTo>
                  <a:lnTo>
                    <a:pt x="398" y="8"/>
                  </a:lnTo>
                  <a:lnTo>
                    <a:pt x="369" y="11"/>
                  </a:lnTo>
                  <a:lnTo>
                    <a:pt x="355" y="23"/>
                  </a:lnTo>
                  <a:lnTo>
                    <a:pt x="347" y="15"/>
                  </a:lnTo>
                  <a:lnTo>
                    <a:pt x="347" y="3"/>
                  </a:lnTo>
                  <a:lnTo>
                    <a:pt x="335" y="0"/>
                  </a:lnTo>
                  <a:lnTo>
                    <a:pt x="306" y="11"/>
                  </a:lnTo>
                  <a:lnTo>
                    <a:pt x="221" y="0"/>
                  </a:lnTo>
                  <a:lnTo>
                    <a:pt x="217" y="62"/>
                  </a:lnTo>
                  <a:lnTo>
                    <a:pt x="180" y="89"/>
                  </a:lnTo>
                  <a:lnTo>
                    <a:pt x="130" y="101"/>
                  </a:lnTo>
                  <a:lnTo>
                    <a:pt x="54" y="148"/>
                  </a:lnTo>
                  <a:lnTo>
                    <a:pt x="0" y="164"/>
                  </a:lnTo>
                  <a:lnTo>
                    <a:pt x="0" y="172"/>
                  </a:lnTo>
                  <a:lnTo>
                    <a:pt x="54" y="250"/>
                  </a:lnTo>
                  <a:lnTo>
                    <a:pt x="54" y="269"/>
                  </a:lnTo>
                </a:path>
              </a:pathLst>
            </a:custGeom>
            <a:solidFill>
              <a:srgbClr val="FFC00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8" name="未知"/>
            <p:cNvSpPr>
              <a:spLocks/>
            </p:cNvSpPr>
            <p:nvPr/>
          </p:nvSpPr>
          <p:spPr bwMode="auto">
            <a:xfrm>
              <a:off x="4672939" y="3436112"/>
              <a:ext cx="393960" cy="765014"/>
            </a:xfrm>
            <a:custGeom>
              <a:avLst/>
              <a:gdLst>
                <a:gd name="T0" fmla="*/ 30565 w 268"/>
                <a:gd name="T1" fmla="*/ 793796 h 516"/>
                <a:gd name="T2" fmla="*/ 114620 w 268"/>
                <a:gd name="T3" fmla="*/ 769134 h 516"/>
                <a:gd name="T4" fmla="*/ 229240 w 268"/>
                <a:gd name="T5" fmla="*/ 696691 h 516"/>
                <a:gd name="T6" fmla="*/ 305653 w 268"/>
                <a:gd name="T7" fmla="*/ 678194 h 516"/>
                <a:gd name="T8" fmla="*/ 363727 w 268"/>
                <a:gd name="T9" fmla="*/ 636578 h 516"/>
                <a:gd name="T10" fmla="*/ 371368 w 268"/>
                <a:gd name="T11" fmla="*/ 541014 h 516"/>
                <a:gd name="T12" fmla="*/ 342331 w 268"/>
                <a:gd name="T13" fmla="*/ 511728 h 516"/>
                <a:gd name="T14" fmla="*/ 349973 w 268"/>
                <a:gd name="T15" fmla="*/ 480901 h 516"/>
                <a:gd name="T16" fmla="*/ 371368 w 268"/>
                <a:gd name="T17" fmla="*/ 451616 h 516"/>
                <a:gd name="T18" fmla="*/ 375953 w 268"/>
                <a:gd name="T19" fmla="*/ 414623 h 516"/>
                <a:gd name="T20" fmla="*/ 395821 w 268"/>
                <a:gd name="T21" fmla="*/ 383796 h 516"/>
                <a:gd name="T22" fmla="*/ 363727 w 268"/>
                <a:gd name="T23" fmla="*/ 323684 h 516"/>
                <a:gd name="T24" fmla="*/ 325520 w 268"/>
                <a:gd name="T25" fmla="*/ 282067 h 516"/>
                <a:gd name="T26" fmla="*/ 342331 w 268"/>
                <a:gd name="T27" fmla="*/ 203458 h 516"/>
                <a:gd name="T28" fmla="*/ 401934 w 268"/>
                <a:gd name="T29" fmla="*/ 174173 h 516"/>
                <a:gd name="T30" fmla="*/ 408047 w 268"/>
                <a:gd name="T31" fmla="*/ 124849 h 516"/>
                <a:gd name="T32" fmla="*/ 389708 w 268"/>
                <a:gd name="T33" fmla="*/ 83233 h 516"/>
                <a:gd name="T34" fmla="*/ 389708 w 268"/>
                <a:gd name="T35" fmla="*/ 30827 h 516"/>
                <a:gd name="T36" fmla="*/ 349973 w 268"/>
                <a:gd name="T37" fmla="*/ 0 h 516"/>
                <a:gd name="T38" fmla="*/ 275088 w 268"/>
                <a:gd name="T39" fmla="*/ 35451 h 516"/>
                <a:gd name="T40" fmla="*/ 262862 w 268"/>
                <a:gd name="T41" fmla="*/ 23120 h 516"/>
                <a:gd name="T42" fmla="*/ 215485 w 268"/>
                <a:gd name="T43" fmla="*/ 53947 h 516"/>
                <a:gd name="T44" fmla="*/ 183392 w 268"/>
                <a:gd name="T45" fmla="*/ 53947 h 516"/>
                <a:gd name="T46" fmla="*/ 114620 w 268"/>
                <a:gd name="T47" fmla="*/ 143346 h 516"/>
                <a:gd name="T48" fmla="*/ 94752 w 268"/>
                <a:gd name="T49" fmla="*/ 143346 h 516"/>
                <a:gd name="T50" fmla="*/ 56546 w 268"/>
                <a:gd name="T51" fmla="*/ 174173 h 516"/>
                <a:gd name="T52" fmla="*/ 64187 w 268"/>
                <a:gd name="T53" fmla="*/ 215789 h 516"/>
                <a:gd name="T54" fmla="*/ 42791 w 268"/>
                <a:gd name="T55" fmla="*/ 245075 h 516"/>
                <a:gd name="T56" fmla="*/ 38207 w 268"/>
                <a:gd name="T57" fmla="*/ 294398 h 516"/>
                <a:gd name="T58" fmla="*/ 6113 w 268"/>
                <a:gd name="T59" fmla="*/ 342180 h 516"/>
                <a:gd name="T60" fmla="*/ 38207 w 268"/>
                <a:gd name="T61" fmla="*/ 414623 h 516"/>
                <a:gd name="T62" fmla="*/ 30565 w 268"/>
                <a:gd name="T63" fmla="*/ 451616 h 516"/>
                <a:gd name="T64" fmla="*/ 0 w 268"/>
                <a:gd name="T65" fmla="*/ 499398 h 516"/>
                <a:gd name="T66" fmla="*/ 38207 w 268"/>
                <a:gd name="T67" fmla="*/ 667405 h 516"/>
                <a:gd name="T68" fmla="*/ 10698 w 268"/>
                <a:gd name="T69" fmla="*/ 756803 h 516"/>
                <a:gd name="T70" fmla="*/ 30565 w 268"/>
                <a:gd name="T71" fmla="*/ 793796 h 5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68" h="516">
                  <a:moveTo>
                    <a:pt x="20" y="515"/>
                  </a:moveTo>
                  <a:lnTo>
                    <a:pt x="75" y="499"/>
                  </a:lnTo>
                  <a:lnTo>
                    <a:pt x="150" y="452"/>
                  </a:lnTo>
                  <a:lnTo>
                    <a:pt x="200" y="440"/>
                  </a:lnTo>
                  <a:lnTo>
                    <a:pt x="238" y="413"/>
                  </a:lnTo>
                  <a:lnTo>
                    <a:pt x="243" y="351"/>
                  </a:lnTo>
                  <a:lnTo>
                    <a:pt x="224" y="332"/>
                  </a:lnTo>
                  <a:lnTo>
                    <a:pt x="229" y="312"/>
                  </a:lnTo>
                  <a:lnTo>
                    <a:pt x="243" y="293"/>
                  </a:lnTo>
                  <a:lnTo>
                    <a:pt x="246" y="269"/>
                  </a:lnTo>
                  <a:lnTo>
                    <a:pt x="259" y="249"/>
                  </a:lnTo>
                  <a:lnTo>
                    <a:pt x="238" y="210"/>
                  </a:lnTo>
                  <a:lnTo>
                    <a:pt x="213" y="183"/>
                  </a:lnTo>
                  <a:lnTo>
                    <a:pt x="224" y="132"/>
                  </a:lnTo>
                  <a:lnTo>
                    <a:pt x="263" y="113"/>
                  </a:lnTo>
                  <a:lnTo>
                    <a:pt x="267" y="81"/>
                  </a:lnTo>
                  <a:lnTo>
                    <a:pt x="255" y="54"/>
                  </a:lnTo>
                  <a:lnTo>
                    <a:pt x="255" y="20"/>
                  </a:lnTo>
                  <a:lnTo>
                    <a:pt x="229" y="0"/>
                  </a:lnTo>
                  <a:lnTo>
                    <a:pt x="180" y="23"/>
                  </a:lnTo>
                  <a:lnTo>
                    <a:pt x="172" y="15"/>
                  </a:lnTo>
                  <a:lnTo>
                    <a:pt x="141" y="35"/>
                  </a:lnTo>
                  <a:lnTo>
                    <a:pt x="120" y="35"/>
                  </a:lnTo>
                  <a:lnTo>
                    <a:pt x="75" y="93"/>
                  </a:lnTo>
                  <a:lnTo>
                    <a:pt x="62" y="93"/>
                  </a:lnTo>
                  <a:lnTo>
                    <a:pt x="37" y="113"/>
                  </a:lnTo>
                  <a:lnTo>
                    <a:pt x="42" y="140"/>
                  </a:lnTo>
                  <a:lnTo>
                    <a:pt x="28" y="159"/>
                  </a:lnTo>
                  <a:lnTo>
                    <a:pt x="25" y="191"/>
                  </a:lnTo>
                  <a:lnTo>
                    <a:pt x="4" y="222"/>
                  </a:lnTo>
                  <a:lnTo>
                    <a:pt x="25" y="269"/>
                  </a:lnTo>
                  <a:lnTo>
                    <a:pt x="20" y="293"/>
                  </a:lnTo>
                  <a:lnTo>
                    <a:pt x="0" y="324"/>
                  </a:lnTo>
                  <a:lnTo>
                    <a:pt x="25" y="433"/>
                  </a:lnTo>
                  <a:lnTo>
                    <a:pt x="7" y="491"/>
                  </a:lnTo>
                  <a:lnTo>
                    <a:pt x="20" y="515"/>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39" name="未知"/>
            <p:cNvSpPr>
              <a:spLocks/>
            </p:cNvSpPr>
            <p:nvPr/>
          </p:nvSpPr>
          <p:spPr bwMode="auto">
            <a:xfrm>
              <a:off x="5186003" y="3665158"/>
              <a:ext cx="729894" cy="479471"/>
            </a:xfrm>
            <a:custGeom>
              <a:avLst/>
              <a:gdLst>
                <a:gd name="T0" fmla="*/ 164564 w 498"/>
                <a:gd name="T1" fmla="*/ 484499 h 321"/>
                <a:gd name="T2" fmla="*/ 172183 w 498"/>
                <a:gd name="T3" fmla="*/ 454994 h 321"/>
                <a:gd name="T4" fmla="*/ 196563 w 498"/>
                <a:gd name="T5" fmla="*/ 441018 h 321"/>
                <a:gd name="T6" fmla="*/ 246847 w 498"/>
                <a:gd name="T7" fmla="*/ 484499 h 321"/>
                <a:gd name="T8" fmla="*/ 265132 w 498"/>
                <a:gd name="T9" fmla="*/ 484499 h 321"/>
                <a:gd name="T10" fmla="*/ 310844 w 498"/>
                <a:gd name="T11" fmla="*/ 478288 h 321"/>
                <a:gd name="T12" fmla="*/ 336748 w 498"/>
                <a:gd name="T13" fmla="*/ 459653 h 321"/>
                <a:gd name="T14" fmla="*/ 373318 w 498"/>
                <a:gd name="T15" fmla="*/ 490711 h 321"/>
                <a:gd name="T16" fmla="*/ 387031 w 498"/>
                <a:gd name="T17" fmla="*/ 459653 h 321"/>
                <a:gd name="T18" fmla="*/ 394650 w 498"/>
                <a:gd name="T19" fmla="*/ 448783 h 321"/>
                <a:gd name="T20" fmla="*/ 425125 w 498"/>
                <a:gd name="T21" fmla="*/ 430148 h 321"/>
                <a:gd name="T22" fmla="*/ 432744 w 498"/>
                <a:gd name="T23" fmla="*/ 394432 h 321"/>
                <a:gd name="T24" fmla="*/ 464742 w 498"/>
                <a:gd name="T25" fmla="*/ 386668 h 321"/>
                <a:gd name="T26" fmla="*/ 545501 w 498"/>
                <a:gd name="T27" fmla="*/ 254673 h 321"/>
                <a:gd name="T28" fmla="*/ 533311 w 498"/>
                <a:gd name="T29" fmla="*/ 231379 h 321"/>
                <a:gd name="T30" fmla="*/ 545501 w 498"/>
                <a:gd name="T31" fmla="*/ 212745 h 321"/>
                <a:gd name="T32" fmla="*/ 565309 w 498"/>
                <a:gd name="T33" fmla="*/ 217403 h 321"/>
                <a:gd name="T34" fmla="*/ 591213 w 498"/>
                <a:gd name="T35" fmla="*/ 204980 h 321"/>
                <a:gd name="T36" fmla="*/ 611022 w 498"/>
                <a:gd name="T37" fmla="*/ 175476 h 321"/>
                <a:gd name="T38" fmla="*/ 679590 w 498"/>
                <a:gd name="T39" fmla="*/ 114913 h 321"/>
                <a:gd name="T40" fmla="*/ 732921 w 498"/>
                <a:gd name="T41" fmla="*/ 96279 h 321"/>
                <a:gd name="T42" fmla="*/ 757301 w 498"/>
                <a:gd name="T43" fmla="*/ 72985 h 321"/>
                <a:gd name="T44" fmla="*/ 751206 w 498"/>
                <a:gd name="T45" fmla="*/ 23293 h 321"/>
                <a:gd name="T46" fmla="*/ 720731 w 498"/>
                <a:gd name="T47" fmla="*/ 18635 h 321"/>
                <a:gd name="T48" fmla="*/ 636925 w 498"/>
                <a:gd name="T49" fmla="*/ 31058 h 321"/>
                <a:gd name="T50" fmla="*/ 577499 w 498"/>
                <a:gd name="T51" fmla="*/ 0 h 321"/>
                <a:gd name="T52" fmla="*/ 540929 w 498"/>
                <a:gd name="T53" fmla="*/ 4659 h 321"/>
                <a:gd name="T54" fmla="*/ 457123 w 498"/>
                <a:gd name="T55" fmla="*/ 114913 h 321"/>
                <a:gd name="T56" fmla="*/ 432744 w 498"/>
                <a:gd name="T57" fmla="*/ 125783 h 321"/>
                <a:gd name="T58" fmla="*/ 373318 w 498"/>
                <a:gd name="T59" fmla="*/ 102490 h 321"/>
                <a:gd name="T60" fmla="*/ 373318 w 498"/>
                <a:gd name="T61" fmla="*/ 79197 h 321"/>
                <a:gd name="T62" fmla="*/ 361128 w 498"/>
                <a:gd name="T63" fmla="*/ 31058 h 321"/>
                <a:gd name="T64" fmla="*/ 330653 w 498"/>
                <a:gd name="T65" fmla="*/ 12423 h 321"/>
                <a:gd name="T66" fmla="*/ 278845 w 498"/>
                <a:gd name="T67" fmla="*/ 23293 h 321"/>
                <a:gd name="T68" fmla="*/ 252942 w 498"/>
                <a:gd name="T69" fmla="*/ 4659 h 321"/>
                <a:gd name="T70" fmla="*/ 202658 w 498"/>
                <a:gd name="T71" fmla="*/ 60562 h 321"/>
                <a:gd name="T72" fmla="*/ 156946 w 498"/>
                <a:gd name="T73" fmla="*/ 72985 h 321"/>
                <a:gd name="T74" fmla="*/ 88377 w 498"/>
                <a:gd name="T75" fmla="*/ 133548 h 321"/>
                <a:gd name="T76" fmla="*/ 18285 w 498"/>
                <a:gd name="T77" fmla="*/ 260884 h 321"/>
                <a:gd name="T78" fmla="*/ 35046 w 498"/>
                <a:gd name="T79" fmla="*/ 291942 h 321"/>
                <a:gd name="T80" fmla="*/ 30475 w 498"/>
                <a:gd name="T81" fmla="*/ 309023 h 321"/>
                <a:gd name="T82" fmla="*/ 30475 w 498"/>
                <a:gd name="T83" fmla="*/ 326105 h 321"/>
                <a:gd name="T84" fmla="*/ 42665 w 498"/>
                <a:gd name="T85" fmla="*/ 338528 h 321"/>
                <a:gd name="T86" fmla="*/ 63997 w 498"/>
                <a:gd name="T87" fmla="*/ 319894 h 321"/>
                <a:gd name="T88" fmla="*/ 106662 w 498"/>
                <a:gd name="T89" fmla="*/ 315235 h 321"/>
                <a:gd name="T90" fmla="*/ 0 w 498"/>
                <a:gd name="T91" fmla="*/ 423937 h 321"/>
                <a:gd name="T92" fmla="*/ 0 w 498"/>
                <a:gd name="T93" fmla="*/ 454994 h 321"/>
                <a:gd name="T94" fmla="*/ 18285 w 498"/>
                <a:gd name="T95" fmla="*/ 459653 h 321"/>
                <a:gd name="T96" fmla="*/ 68569 w 498"/>
                <a:gd name="T97" fmla="*/ 496922 h 321"/>
                <a:gd name="T98" fmla="*/ 144756 w 498"/>
                <a:gd name="T99" fmla="*/ 490711 h 321"/>
                <a:gd name="T100" fmla="*/ 164564 w 498"/>
                <a:gd name="T101" fmla="*/ 484499 h 3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98" h="321">
                  <a:moveTo>
                    <a:pt x="108" y="312"/>
                  </a:moveTo>
                  <a:lnTo>
                    <a:pt x="113" y="293"/>
                  </a:lnTo>
                  <a:lnTo>
                    <a:pt x="129" y="284"/>
                  </a:lnTo>
                  <a:lnTo>
                    <a:pt x="162" y="312"/>
                  </a:lnTo>
                  <a:lnTo>
                    <a:pt x="174" y="312"/>
                  </a:lnTo>
                  <a:lnTo>
                    <a:pt x="204" y="308"/>
                  </a:lnTo>
                  <a:lnTo>
                    <a:pt x="221" y="296"/>
                  </a:lnTo>
                  <a:lnTo>
                    <a:pt x="245" y="316"/>
                  </a:lnTo>
                  <a:lnTo>
                    <a:pt x="254" y="296"/>
                  </a:lnTo>
                  <a:lnTo>
                    <a:pt x="259" y="289"/>
                  </a:lnTo>
                  <a:lnTo>
                    <a:pt x="279" y="277"/>
                  </a:lnTo>
                  <a:lnTo>
                    <a:pt x="284" y="254"/>
                  </a:lnTo>
                  <a:lnTo>
                    <a:pt x="305" y="249"/>
                  </a:lnTo>
                  <a:lnTo>
                    <a:pt x="358" y="164"/>
                  </a:lnTo>
                  <a:lnTo>
                    <a:pt x="350" y="149"/>
                  </a:lnTo>
                  <a:lnTo>
                    <a:pt x="358" y="137"/>
                  </a:lnTo>
                  <a:lnTo>
                    <a:pt x="371" y="140"/>
                  </a:lnTo>
                  <a:lnTo>
                    <a:pt x="388" y="132"/>
                  </a:lnTo>
                  <a:lnTo>
                    <a:pt x="401" y="113"/>
                  </a:lnTo>
                  <a:lnTo>
                    <a:pt x="446" y="74"/>
                  </a:lnTo>
                  <a:lnTo>
                    <a:pt x="481" y="62"/>
                  </a:lnTo>
                  <a:lnTo>
                    <a:pt x="497" y="47"/>
                  </a:lnTo>
                  <a:lnTo>
                    <a:pt x="493" y="15"/>
                  </a:lnTo>
                  <a:lnTo>
                    <a:pt x="473" y="12"/>
                  </a:lnTo>
                  <a:lnTo>
                    <a:pt x="418" y="20"/>
                  </a:lnTo>
                  <a:lnTo>
                    <a:pt x="379" y="0"/>
                  </a:lnTo>
                  <a:lnTo>
                    <a:pt x="355" y="3"/>
                  </a:lnTo>
                  <a:lnTo>
                    <a:pt x="300" y="74"/>
                  </a:lnTo>
                  <a:lnTo>
                    <a:pt x="284" y="81"/>
                  </a:lnTo>
                  <a:lnTo>
                    <a:pt x="245" y="66"/>
                  </a:lnTo>
                  <a:lnTo>
                    <a:pt x="245" y="51"/>
                  </a:lnTo>
                  <a:lnTo>
                    <a:pt x="237" y="20"/>
                  </a:lnTo>
                  <a:lnTo>
                    <a:pt x="217" y="8"/>
                  </a:lnTo>
                  <a:lnTo>
                    <a:pt x="183" y="15"/>
                  </a:lnTo>
                  <a:lnTo>
                    <a:pt x="166" y="3"/>
                  </a:lnTo>
                  <a:lnTo>
                    <a:pt x="133" y="39"/>
                  </a:lnTo>
                  <a:lnTo>
                    <a:pt x="103" y="47"/>
                  </a:lnTo>
                  <a:lnTo>
                    <a:pt x="58" y="86"/>
                  </a:lnTo>
                  <a:lnTo>
                    <a:pt x="12" y="168"/>
                  </a:lnTo>
                  <a:lnTo>
                    <a:pt x="23" y="188"/>
                  </a:lnTo>
                  <a:lnTo>
                    <a:pt x="20" y="199"/>
                  </a:lnTo>
                  <a:lnTo>
                    <a:pt x="20" y="210"/>
                  </a:lnTo>
                  <a:lnTo>
                    <a:pt x="28" y="218"/>
                  </a:lnTo>
                  <a:lnTo>
                    <a:pt x="42" y="206"/>
                  </a:lnTo>
                  <a:lnTo>
                    <a:pt x="70" y="203"/>
                  </a:lnTo>
                  <a:lnTo>
                    <a:pt x="0" y="273"/>
                  </a:lnTo>
                  <a:lnTo>
                    <a:pt x="0" y="293"/>
                  </a:lnTo>
                  <a:lnTo>
                    <a:pt x="12" y="296"/>
                  </a:lnTo>
                  <a:lnTo>
                    <a:pt x="45" y="320"/>
                  </a:lnTo>
                  <a:lnTo>
                    <a:pt x="95" y="316"/>
                  </a:lnTo>
                  <a:lnTo>
                    <a:pt x="108" y="312"/>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0" name="未知"/>
            <p:cNvSpPr>
              <a:spLocks/>
            </p:cNvSpPr>
            <p:nvPr/>
          </p:nvSpPr>
          <p:spPr bwMode="auto">
            <a:xfrm>
              <a:off x="5186003" y="3665158"/>
              <a:ext cx="729894" cy="479471"/>
            </a:xfrm>
            <a:custGeom>
              <a:avLst/>
              <a:gdLst>
                <a:gd name="T0" fmla="*/ 164564 w 498"/>
                <a:gd name="T1" fmla="*/ 484499 h 321"/>
                <a:gd name="T2" fmla="*/ 172183 w 498"/>
                <a:gd name="T3" fmla="*/ 454994 h 321"/>
                <a:gd name="T4" fmla="*/ 196563 w 498"/>
                <a:gd name="T5" fmla="*/ 441018 h 321"/>
                <a:gd name="T6" fmla="*/ 246847 w 498"/>
                <a:gd name="T7" fmla="*/ 484499 h 321"/>
                <a:gd name="T8" fmla="*/ 265132 w 498"/>
                <a:gd name="T9" fmla="*/ 484499 h 321"/>
                <a:gd name="T10" fmla="*/ 310844 w 498"/>
                <a:gd name="T11" fmla="*/ 478288 h 321"/>
                <a:gd name="T12" fmla="*/ 336748 w 498"/>
                <a:gd name="T13" fmla="*/ 459653 h 321"/>
                <a:gd name="T14" fmla="*/ 373318 w 498"/>
                <a:gd name="T15" fmla="*/ 490711 h 321"/>
                <a:gd name="T16" fmla="*/ 387031 w 498"/>
                <a:gd name="T17" fmla="*/ 459653 h 321"/>
                <a:gd name="T18" fmla="*/ 394650 w 498"/>
                <a:gd name="T19" fmla="*/ 448783 h 321"/>
                <a:gd name="T20" fmla="*/ 425125 w 498"/>
                <a:gd name="T21" fmla="*/ 430148 h 321"/>
                <a:gd name="T22" fmla="*/ 432744 w 498"/>
                <a:gd name="T23" fmla="*/ 394432 h 321"/>
                <a:gd name="T24" fmla="*/ 464742 w 498"/>
                <a:gd name="T25" fmla="*/ 386668 h 321"/>
                <a:gd name="T26" fmla="*/ 545501 w 498"/>
                <a:gd name="T27" fmla="*/ 254673 h 321"/>
                <a:gd name="T28" fmla="*/ 533311 w 498"/>
                <a:gd name="T29" fmla="*/ 231379 h 321"/>
                <a:gd name="T30" fmla="*/ 545501 w 498"/>
                <a:gd name="T31" fmla="*/ 212745 h 321"/>
                <a:gd name="T32" fmla="*/ 565309 w 498"/>
                <a:gd name="T33" fmla="*/ 217403 h 321"/>
                <a:gd name="T34" fmla="*/ 591213 w 498"/>
                <a:gd name="T35" fmla="*/ 204980 h 321"/>
                <a:gd name="T36" fmla="*/ 611022 w 498"/>
                <a:gd name="T37" fmla="*/ 175476 h 321"/>
                <a:gd name="T38" fmla="*/ 679590 w 498"/>
                <a:gd name="T39" fmla="*/ 114913 h 321"/>
                <a:gd name="T40" fmla="*/ 732921 w 498"/>
                <a:gd name="T41" fmla="*/ 96279 h 321"/>
                <a:gd name="T42" fmla="*/ 757301 w 498"/>
                <a:gd name="T43" fmla="*/ 72985 h 321"/>
                <a:gd name="T44" fmla="*/ 751206 w 498"/>
                <a:gd name="T45" fmla="*/ 23293 h 321"/>
                <a:gd name="T46" fmla="*/ 720731 w 498"/>
                <a:gd name="T47" fmla="*/ 18635 h 321"/>
                <a:gd name="T48" fmla="*/ 636925 w 498"/>
                <a:gd name="T49" fmla="*/ 31058 h 321"/>
                <a:gd name="T50" fmla="*/ 577499 w 498"/>
                <a:gd name="T51" fmla="*/ 0 h 321"/>
                <a:gd name="T52" fmla="*/ 540929 w 498"/>
                <a:gd name="T53" fmla="*/ 4659 h 321"/>
                <a:gd name="T54" fmla="*/ 457123 w 498"/>
                <a:gd name="T55" fmla="*/ 114913 h 321"/>
                <a:gd name="T56" fmla="*/ 432744 w 498"/>
                <a:gd name="T57" fmla="*/ 125783 h 321"/>
                <a:gd name="T58" fmla="*/ 373318 w 498"/>
                <a:gd name="T59" fmla="*/ 102490 h 321"/>
                <a:gd name="T60" fmla="*/ 373318 w 498"/>
                <a:gd name="T61" fmla="*/ 79197 h 321"/>
                <a:gd name="T62" fmla="*/ 361128 w 498"/>
                <a:gd name="T63" fmla="*/ 31058 h 321"/>
                <a:gd name="T64" fmla="*/ 330653 w 498"/>
                <a:gd name="T65" fmla="*/ 12423 h 321"/>
                <a:gd name="T66" fmla="*/ 278845 w 498"/>
                <a:gd name="T67" fmla="*/ 23293 h 321"/>
                <a:gd name="T68" fmla="*/ 252942 w 498"/>
                <a:gd name="T69" fmla="*/ 4659 h 321"/>
                <a:gd name="T70" fmla="*/ 202658 w 498"/>
                <a:gd name="T71" fmla="*/ 60562 h 321"/>
                <a:gd name="T72" fmla="*/ 156946 w 498"/>
                <a:gd name="T73" fmla="*/ 72985 h 321"/>
                <a:gd name="T74" fmla="*/ 88377 w 498"/>
                <a:gd name="T75" fmla="*/ 133548 h 321"/>
                <a:gd name="T76" fmla="*/ 18285 w 498"/>
                <a:gd name="T77" fmla="*/ 260884 h 321"/>
                <a:gd name="T78" fmla="*/ 35046 w 498"/>
                <a:gd name="T79" fmla="*/ 291942 h 321"/>
                <a:gd name="T80" fmla="*/ 30475 w 498"/>
                <a:gd name="T81" fmla="*/ 309023 h 321"/>
                <a:gd name="T82" fmla="*/ 30475 w 498"/>
                <a:gd name="T83" fmla="*/ 326105 h 321"/>
                <a:gd name="T84" fmla="*/ 42665 w 498"/>
                <a:gd name="T85" fmla="*/ 338528 h 321"/>
                <a:gd name="T86" fmla="*/ 63997 w 498"/>
                <a:gd name="T87" fmla="*/ 319894 h 321"/>
                <a:gd name="T88" fmla="*/ 106662 w 498"/>
                <a:gd name="T89" fmla="*/ 315235 h 321"/>
                <a:gd name="T90" fmla="*/ 0 w 498"/>
                <a:gd name="T91" fmla="*/ 423937 h 321"/>
                <a:gd name="T92" fmla="*/ 0 w 498"/>
                <a:gd name="T93" fmla="*/ 454994 h 321"/>
                <a:gd name="T94" fmla="*/ 18285 w 498"/>
                <a:gd name="T95" fmla="*/ 459653 h 321"/>
                <a:gd name="T96" fmla="*/ 68569 w 498"/>
                <a:gd name="T97" fmla="*/ 496922 h 321"/>
                <a:gd name="T98" fmla="*/ 144756 w 498"/>
                <a:gd name="T99" fmla="*/ 490711 h 321"/>
                <a:gd name="T100" fmla="*/ 164564 w 498"/>
                <a:gd name="T101" fmla="*/ 484499 h 3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98" h="321">
                  <a:moveTo>
                    <a:pt x="108" y="312"/>
                  </a:moveTo>
                  <a:lnTo>
                    <a:pt x="113" y="293"/>
                  </a:lnTo>
                  <a:lnTo>
                    <a:pt x="129" y="284"/>
                  </a:lnTo>
                  <a:lnTo>
                    <a:pt x="162" y="312"/>
                  </a:lnTo>
                  <a:lnTo>
                    <a:pt x="174" y="312"/>
                  </a:lnTo>
                  <a:lnTo>
                    <a:pt x="204" y="308"/>
                  </a:lnTo>
                  <a:lnTo>
                    <a:pt x="221" y="296"/>
                  </a:lnTo>
                  <a:lnTo>
                    <a:pt x="245" y="316"/>
                  </a:lnTo>
                  <a:lnTo>
                    <a:pt x="254" y="296"/>
                  </a:lnTo>
                  <a:lnTo>
                    <a:pt x="259" y="289"/>
                  </a:lnTo>
                  <a:lnTo>
                    <a:pt x="279" y="277"/>
                  </a:lnTo>
                  <a:lnTo>
                    <a:pt x="284" y="254"/>
                  </a:lnTo>
                  <a:lnTo>
                    <a:pt x="305" y="249"/>
                  </a:lnTo>
                  <a:lnTo>
                    <a:pt x="358" y="164"/>
                  </a:lnTo>
                  <a:lnTo>
                    <a:pt x="350" y="149"/>
                  </a:lnTo>
                  <a:lnTo>
                    <a:pt x="358" y="137"/>
                  </a:lnTo>
                  <a:lnTo>
                    <a:pt x="371" y="140"/>
                  </a:lnTo>
                  <a:lnTo>
                    <a:pt x="388" y="132"/>
                  </a:lnTo>
                  <a:lnTo>
                    <a:pt x="401" y="113"/>
                  </a:lnTo>
                  <a:lnTo>
                    <a:pt x="446" y="74"/>
                  </a:lnTo>
                  <a:lnTo>
                    <a:pt x="481" y="62"/>
                  </a:lnTo>
                  <a:lnTo>
                    <a:pt x="497" y="47"/>
                  </a:lnTo>
                  <a:lnTo>
                    <a:pt x="493" y="15"/>
                  </a:lnTo>
                  <a:lnTo>
                    <a:pt x="473" y="12"/>
                  </a:lnTo>
                  <a:lnTo>
                    <a:pt x="418" y="20"/>
                  </a:lnTo>
                  <a:lnTo>
                    <a:pt x="379" y="0"/>
                  </a:lnTo>
                  <a:lnTo>
                    <a:pt x="355" y="3"/>
                  </a:lnTo>
                  <a:lnTo>
                    <a:pt x="300" y="74"/>
                  </a:lnTo>
                  <a:lnTo>
                    <a:pt x="284" y="81"/>
                  </a:lnTo>
                  <a:lnTo>
                    <a:pt x="245" y="66"/>
                  </a:lnTo>
                  <a:lnTo>
                    <a:pt x="245" y="51"/>
                  </a:lnTo>
                  <a:lnTo>
                    <a:pt x="237" y="20"/>
                  </a:lnTo>
                  <a:lnTo>
                    <a:pt x="217" y="8"/>
                  </a:lnTo>
                  <a:lnTo>
                    <a:pt x="183" y="15"/>
                  </a:lnTo>
                  <a:lnTo>
                    <a:pt x="166" y="3"/>
                  </a:lnTo>
                  <a:lnTo>
                    <a:pt x="133" y="39"/>
                  </a:lnTo>
                  <a:lnTo>
                    <a:pt x="103" y="47"/>
                  </a:lnTo>
                  <a:lnTo>
                    <a:pt x="58" y="86"/>
                  </a:lnTo>
                  <a:lnTo>
                    <a:pt x="12" y="168"/>
                  </a:lnTo>
                  <a:lnTo>
                    <a:pt x="23" y="188"/>
                  </a:lnTo>
                  <a:lnTo>
                    <a:pt x="20" y="199"/>
                  </a:lnTo>
                  <a:lnTo>
                    <a:pt x="20" y="210"/>
                  </a:lnTo>
                  <a:lnTo>
                    <a:pt x="28" y="218"/>
                  </a:lnTo>
                  <a:lnTo>
                    <a:pt x="42" y="206"/>
                  </a:lnTo>
                  <a:lnTo>
                    <a:pt x="70" y="203"/>
                  </a:lnTo>
                  <a:lnTo>
                    <a:pt x="0" y="273"/>
                  </a:lnTo>
                  <a:lnTo>
                    <a:pt x="0" y="293"/>
                  </a:lnTo>
                  <a:lnTo>
                    <a:pt x="12" y="296"/>
                  </a:lnTo>
                  <a:lnTo>
                    <a:pt x="45" y="320"/>
                  </a:lnTo>
                  <a:lnTo>
                    <a:pt x="95" y="316"/>
                  </a:lnTo>
                  <a:lnTo>
                    <a:pt x="108" y="312"/>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1" name="未知"/>
            <p:cNvSpPr>
              <a:spLocks/>
            </p:cNvSpPr>
            <p:nvPr/>
          </p:nvSpPr>
          <p:spPr bwMode="auto">
            <a:xfrm>
              <a:off x="4969172" y="3139879"/>
              <a:ext cx="623006" cy="832201"/>
            </a:xfrm>
            <a:custGeom>
              <a:avLst/>
              <a:gdLst>
                <a:gd name="T0" fmla="*/ 258465 w 421"/>
                <a:gd name="T1" fmla="*/ 835780 h 559"/>
                <a:gd name="T2" fmla="*/ 309234 w 421"/>
                <a:gd name="T3" fmla="*/ 676363 h 559"/>
                <a:gd name="T4" fmla="*/ 427697 w 421"/>
                <a:gd name="T5" fmla="*/ 605167 h 559"/>
                <a:gd name="T6" fmla="*/ 458467 w 421"/>
                <a:gd name="T7" fmla="*/ 537066 h 559"/>
                <a:gd name="T8" fmla="*/ 406159 w 421"/>
                <a:gd name="T9" fmla="*/ 513850 h 559"/>
                <a:gd name="T10" fmla="*/ 343081 w 421"/>
                <a:gd name="T11" fmla="*/ 484443 h 559"/>
                <a:gd name="T12" fmla="*/ 309234 w 421"/>
                <a:gd name="T13" fmla="*/ 397769 h 559"/>
                <a:gd name="T14" fmla="*/ 252311 w 421"/>
                <a:gd name="T15" fmla="*/ 405508 h 559"/>
                <a:gd name="T16" fmla="*/ 187695 w 421"/>
                <a:gd name="T17" fmla="*/ 393126 h 559"/>
                <a:gd name="T18" fmla="*/ 233849 w 421"/>
                <a:gd name="T19" fmla="*/ 308000 h 559"/>
                <a:gd name="T20" fmla="*/ 284619 w 421"/>
                <a:gd name="T21" fmla="*/ 216684 h 559"/>
                <a:gd name="T22" fmla="*/ 373851 w 421"/>
                <a:gd name="T23" fmla="*/ 253829 h 559"/>
                <a:gd name="T24" fmla="*/ 406159 w 421"/>
                <a:gd name="T25" fmla="*/ 314191 h 559"/>
                <a:gd name="T26" fmla="*/ 412313 w 421"/>
                <a:gd name="T27" fmla="*/ 362171 h 559"/>
                <a:gd name="T28" fmla="*/ 466159 w 421"/>
                <a:gd name="T29" fmla="*/ 416342 h 559"/>
                <a:gd name="T30" fmla="*/ 587699 w 421"/>
                <a:gd name="T31" fmla="*/ 386935 h 559"/>
                <a:gd name="T32" fmla="*/ 646162 w 421"/>
                <a:gd name="T33" fmla="*/ 283237 h 559"/>
                <a:gd name="T34" fmla="*/ 575391 w 421"/>
                <a:gd name="T35" fmla="*/ 235257 h 559"/>
                <a:gd name="T36" fmla="*/ 543083 w 421"/>
                <a:gd name="T37" fmla="*/ 151679 h 559"/>
                <a:gd name="T38" fmla="*/ 427697 w 421"/>
                <a:gd name="T39" fmla="*/ 95960 h 559"/>
                <a:gd name="T40" fmla="*/ 361543 w 421"/>
                <a:gd name="T41" fmla="*/ 0 h 559"/>
                <a:gd name="T42" fmla="*/ 284619 w 421"/>
                <a:gd name="T43" fmla="*/ 54171 h 559"/>
                <a:gd name="T44" fmla="*/ 284619 w 421"/>
                <a:gd name="T45" fmla="*/ 95960 h 559"/>
                <a:gd name="T46" fmla="*/ 207695 w 421"/>
                <a:gd name="T47" fmla="*/ 120724 h 559"/>
                <a:gd name="T48" fmla="*/ 167694 w 421"/>
                <a:gd name="T49" fmla="*/ 133106 h 559"/>
                <a:gd name="T50" fmla="*/ 95386 w 421"/>
                <a:gd name="T51" fmla="*/ 151679 h 559"/>
                <a:gd name="T52" fmla="*/ 78462 w 421"/>
                <a:gd name="T53" fmla="*/ 95960 h 559"/>
                <a:gd name="T54" fmla="*/ 13846 w 421"/>
                <a:gd name="T55" fmla="*/ 174895 h 559"/>
                <a:gd name="T56" fmla="*/ 38462 w 421"/>
                <a:gd name="T57" fmla="*/ 301809 h 559"/>
                <a:gd name="T58" fmla="*/ 78462 w 421"/>
                <a:gd name="T59" fmla="*/ 386935 h 559"/>
                <a:gd name="T60" fmla="*/ 90770 w 421"/>
                <a:gd name="T61" fmla="*/ 476704 h 559"/>
                <a:gd name="T62" fmla="*/ 13846 w 421"/>
                <a:gd name="T63" fmla="*/ 586594 h 559"/>
                <a:gd name="T64" fmla="*/ 83078 w 421"/>
                <a:gd name="T65" fmla="*/ 688745 h 559"/>
                <a:gd name="T66" fmla="*/ 58462 w 421"/>
                <a:gd name="T67" fmla="*/ 756845 h 559"/>
                <a:gd name="T68" fmla="*/ 30770 w 421"/>
                <a:gd name="T69" fmla="*/ 817207 h 559"/>
                <a:gd name="T70" fmla="*/ 187695 w 421"/>
                <a:gd name="T71" fmla="*/ 863639 h 559"/>
                <a:gd name="T72" fmla="*/ 252311 w 421"/>
                <a:gd name="T73" fmla="*/ 851257 h 5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21" h="559">
                  <a:moveTo>
                    <a:pt x="164" y="550"/>
                  </a:moveTo>
                  <a:lnTo>
                    <a:pt x="168" y="540"/>
                  </a:lnTo>
                  <a:lnTo>
                    <a:pt x="156" y="520"/>
                  </a:lnTo>
                  <a:lnTo>
                    <a:pt x="201" y="437"/>
                  </a:lnTo>
                  <a:lnTo>
                    <a:pt x="248" y="398"/>
                  </a:lnTo>
                  <a:lnTo>
                    <a:pt x="278" y="391"/>
                  </a:lnTo>
                  <a:lnTo>
                    <a:pt x="311" y="355"/>
                  </a:lnTo>
                  <a:lnTo>
                    <a:pt x="298" y="347"/>
                  </a:lnTo>
                  <a:lnTo>
                    <a:pt x="286" y="320"/>
                  </a:lnTo>
                  <a:lnTo>
                    <a:pt x="264" y="332"/>
                  </a:lnTo>
                  <a:lnTo>
                    <a:pt x="223" y="320"/>
                  </a:lnTo>
                  <a:lnTo>
                    <a:pt x="223" y="313"/>
                  </a:lnTo>
                  <a:lnTo>
                    <a:pt x="223" y="250"/>
                  </a:lnTo>
                  <a:lnTo>
                    <a:pt x="201" y="257"/>
                  </a:lnTo>
                  <a:lnTo>
                    <a:pt x="188" y="269"/>
                  </a:lnTo>
                  <a:lnTo>
                    <a:pt x="164" y="262"/>
                  </a:lnTo>
                  <a:lnTo>
                    <a:pt x="125" y="269"/>
                  </a:lnTo>
                  <a:lnTo>
                    <a:pt x="122" y="254"/>
                  </a:lnTo>
                  <a:lnTo>
                    <a:pt x="125" y="227"/>
                  </a:lnTo>
                  <a:lnTo>
                    <a:pt x="152" y="199"/>
                  </a:lnTo>
                  <a:lnTo>
                    <a:pt x="160" y="164"/>
                  </a:lnTo>
                  <a:lnTo>
                    <a:pt x="185" y="140"/>
                  </a:lnTo>
                  <a:lnTo>
                    <a:pt x="231" y="164"/>
                  </a:lnTo>
                  <a:lnTo>
                    <a:pt x="243" y="164"/>
                  </a:lnTo>
                  <a:lnTo>
                    <a:pt x="251" y="195"/>
                  </a:lnTo>
                  <a:lnTo>
                    <a:pt x="264" y="203"/>
                  </a:lnTo>
                  <a:lnTo>
                    <a:pt x="273" y="223"/>
                  </a:lnTo>
                  <a:lnTo>
                    <a:pt x="268" y="234"/>
                  </a:lnTo>
                  <a:lnTo>
                    <a:pt x="298" y="254"/>
                  </a:lnTo>
                  <a:lnTo>
                    <a:pt x="303" y="269"/>
                  </a:lnTo>
                  <a:lnTo>
                    <a:pt x="323" y="277"/>
                  </a:lnTo>
                  <a:lnTo>
                    <a:pt x="382" y="250"/>
                  </a:lnTo>
                  <a:lnTo>
                    <a:pt x="382" y="230"/>
                  </a:lnTo>
                  <a:lnTo>
                    <a:pt x="420" y="183"/>
                  </a:lnTo>
                  <a:lnTo>
                    <a:pt x="395" y="152"/>
                  </a:lnTo>
                  <a:lnTo>
                    <a:pt x="374" y="152"/>
                  </a:lnTo>
                  <a:lnTo>
                    <a:pt x="341" y="129"/>
                  </a:lnTo>
                  <a:lnTo>
                    <a:pt x="353" y="98"/>
                  </a:lnTo>
                  <a:lnTo>
                    <a:pt x="303" y="93"/>
                  </a:lnTo>
                  <a:lnTo>
                    <a:pt x="278" y="62"/>
                  </a:lnTo>
                  <a:lnTo>
                    <a:pt x="282" y="42"/>
                  </a:lnTo>
                  <a:lnTo>
                    <a:pt x="235" y="0"/>
                  </a:lnTo>
                  <a:lnTo>
                    <a:pt x="210" y="12"/>
                  </a:lnTo>
                  <a:lnTo>
                    <a:pt x="185" y="35"/>
                  </a:lnTo>
                  <a:lnTo>
                    <a:pt x="193" y="51"/>
                  </a:lnTo>
                  <a:lnTo>
                    <a:pt x="185" y="62"/>
                  </a:lnTo>
                  <a:lnTo>
                    <a:pt x="152" y="62"/>
                  </a:lnTo>
                  <a:lnTo>
                    <a:pt x="135" y="78"/>
                  </a:lnTo>
                  <a:lnTo>
                    <a:pt x="122" y="71"/>
                  </a:lnTo>
                  <a:lnTo>
                    <a:pt x="109" y="86"/>
                  </a:lnTo>
                  <a:lnTo>
                    <a:pt x="75" y="110"/>
                  </a:lnTo>
                  <a:lnTo>
                    <a:pt x="62" y="98"/>
                  </a:lnTo>
                  <a:lnTo>
                    <a:pt x="62" y="66"/>
                  </a:lnTo>
                  <a:lnTo>
                    <a:pt x="51" y="62"/>
                  </a:lnTo>
                  <a:lnTo>
                    <a:pt x="30" y="71"/>
                  </a:lnTo>
                  <a:lnTo>
                    <a:pt x="9" y="113"/>
                  </a:lnTo>
                  <a:lnTo>
                    <a:pt x="0" y="156"/>
                  </a:lnTo>
                  <a:lnTo>
                    <a:pt x="25" y="195"/>
                  </a:lnTo>
                  <a:lnTo>
                    <a:pt x="51" y="215"/>
                  </a:lnTo>
                  <a:lnTo>
                    <a:pt x="51" y="250"/>
                  </a:lnTo>
                  <a:lnTo>
                    <a:pt x="62" y="277"/>
                  </a:lnTo>
                  <a:lnTo>
                    <a:pt x="59" y="308"/>
                  </a:lnTo>
                  <a:lnTo>
                    <a:pt x="20" y="328"/>
                  </a:lnTo>
                  <a:lnTo>
                    <a:pt x="9" y="379"/>
                  </a:lnTo>
                  <a:lnTo>
                    <a:pt x="34" y="406"/>
                  </a:lnTo>
                  <a:lnTo>
                    <a:pt x="54" y="445"/>
                  </a:lnTo>
                  <a:lnTo>
                    <a:pt x="42" y="465"/>
                  </a:lnTo>
                  <a:lnTo>
                    <a:pt x="38" y="489"/>
                  </a:lnTo>
                  <a:lnTo>
                    <a:pt x="25" y="508"/>
                  </a:lnTo>
                  <a:lnTo>
                    <a:pt x="20" y="528"/>
                  </a:lnTo>
                  <a:lnTo>
                    <a:pt x="38" y="547"/>
                  </a:lnTo>
                  <a:lnTo>
                    <a:pt x="122" y="558"/>
                  </a:lnTo>
                  <a:lnTo>
                    <a:pt x="152" y="547"/>
                  </a:lnTo>
                  <a:lnTo>
                    <a:pt x="164" y="550"/>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2" name="未知"/>
            <p:cNvSpPr>
              <a:spLocks/>
            </p:cNvSpPr>
            <p:nvPr/>
          </p:nvSpPr>
          <p:spPr bwMode="auto">
            <a:xfrm>
              <a:off x="4978334" y="3142933"/>
              <a:ext cx="623006" cy="832201"/>
            </a:xfrm>
            <a:custGeom>
              <a:avLst/>
              <a:gdLst>
                <a:gd name="T0" fmla="*/ 258465 w 421"/>
                <a:gd name="T1" fmla="*/ 835780 h 559"/>
                <a:gd name="T2" fmla="*/ 309234 w 421"/>
                <a:gd name="T3" fmla="*/ 676363 h 559"/>
                <a:gd name="T4" fmla="*/ 427697 w 421"/>
                <a:gd name="T5" fmla="*/ 605167 h 559"/>
                <a:gd name="T6" fmla="*/ 458467 w 421"/>
                <a:gd name="T7" fmla="*/ 537066 h 559"/>
                <a:gd name="T8" fmla="*/ 406159 w 421"/>
                <a:gd name="T9" fmla="*/ 513850 h 559"/>
                <a:gd name="T10" fmla="*/ 343081 w 421"/>
                <a:gd name="T11" fmla="*/ 484443 h 559"/>
                <a:gd name="T12" fmla="*/ 309234 w 421"/>
                <a:gd name="T13" fmla="*/ 397769 h 559"/>
                <a:gd name="T14" fmla="*/ 252311 w 421"/>
                <a:gd name="T15" fmla="*/ 405508 h 559"/>
                <a:gd name="T16" fmla="*/ 187695 w 421"/>
                <a:gd name="T17" fmla="*/ 393126 h 559"/>
                <a:gd name="T18" fmla="*/ 233849 w 421"/>
                <a:gd name="T19" fmla="*/ 308000 h 559"/>
                <a:gd name="T20" fmla="*/ 284619 w 421"/>
                <a:gd name="T21" fmla="*/ 216684 h 559"/>
                <a:gd name="T22" fmla="*/ 373851 w 421"/>
                <a:gd name="T23" fmla="*/ 253829 h 559"/>
                <a:gd name="T24" fmla="*/ 406159 w 421"/>
                <a:gd name="T25" fmla="*/ 314191 h 559"/>
                <a:gd name="T26" fmla="*/ 412313 w 421"/>
                <a:gd name="T27" fmla="*/ 362171 h 559"/>
                <a:gd name="T28" fmla="*/ 466159 w 421"/>
                <a:gd name="T29" fmla="*/ 416342 h 559"/>
                <a:gd name="T30" fmla="*/ 587699 w 421"/>
                <a:gd name="T31" fmla="*/ 386935 h 559"/>
                <a:gd name="T32" fmla="*/ 646162 w 421"/>
                <a:gd name="T33" fmla="*/ 283237 h 559"/>
                <a:gd name="T34" fmla="*/ 575391 w 421"/>
                <a:gd name="T35" fmla="*/ 235257 h 559"/>
                <a:gd name="T36" fmla="*/ 543083 w 421"/>
                <a:gd name="T37" fmla="*/ 151679 h 559"/>
                <a:gd name="T38" fmla="*/ 427697 w 421"/>
                <a:gd name="T39" fmla="*/ 95960 h 559"/>
                <a:gd name="T40" fmla="*/ 361543 w 421"/>
                <a:gd name="T41" fmla="*/ 0 h 559"/>
                <a:gd name="T42" fmla="*/ 284619 w 421"/>
                <a:gd name="T43" fmla="*/ 54171 h 559"/>
                <a:gd name="T44" fmla="*/ 284619 w 421"/>
                <a:gd name="T45" fmla="*/ 95960 h 559"/>
                <a:gd name="T46" fmla="*/ 207695 w 421"/>
                <a:gd name="T47" fmla="*/ 120724 h 559"/>
                <a:gd name="T48" fmla="*/ 167694 w 421"/>
                <a:gd name="T49" fmla="*/ 133106 h 559"/>
                <a:gd name="T50" fmla="*/ 95386 w 421"/>
                <a:gd name="T51" fmla="*/ 151679 h 559"/>
                <a:gd name="T52" fmla="*/ 78462 w 421"/>
                <a:gd name="T53" fmla="*/ 95960 h 559"/>
                <a:gd name="T54" fmla="*/ 13846 w 421"/>
                <a:gd name="T55" fmla="*/ 174895 h 559"/>
                <a:gd name="T56" fmla="*/ 38462 w 421"/>
                <a:gd name="T57" fmla="*/ 301809 h 559"/>
                <a:gd name="T58" fmla="*/ 78462 w 421"/>
                <a:gd name="T59" fmla="*/ 386935 h 559"/>
                <a:gd name="T60" fmla="*/ 90770 w 421"/>
                <a:gd name="T61" fmla="*/ 476704 h 559"/>
                <a:gd name="T62" fmla="*/ 13846 w 421"/>
                <a:gd name="T63" fmla="*/ 586594 h 559"/>
                <a:gd name="T64" fmla="*/ 83078 w 421"/>
                <a:gd name="T65" fmla="*/ 688745 h 559"/>
                <a:gd name="T66" fmla="*/ 58462 w 421"/>
                <a:gd name="T67" fmla="*/ 756845 h 559"/>
                <a:gd name="T68" fmla="*/ 30770 w 421"/>
                <a:gd name="T69" fmla="*/ 817207 h 559"/>
                <a:gd name="T70" fmla="*/ 187695 w 421"/>
                <a:gd name="T71" fmla="*/ 863639 h 559"/>
                <a:gd name="T72" fmla="*/ 252311 w 421"/>
                <a:gd name="T73" fmla="*/ 851257 h 5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21" h="559">
                  <a:moveTo>
                    <a:pt x="164" y="550"/>
                  </a:moveTo>
                  <a:lnTo>
                    <a:pt x="168" y="540"/>
                  </a:lnTo>
                  <a:lnTo>
                    <a:pt x="156" y="520"/>
                  </a:lnTo>
                  <a:lnTo>
                    <a:pt x="201" y="437"/>
                  </a:lnTo>
                  <a:lnTo>
                    <a:pt x="248" y="398"/>
                  </a:lnTo>
                  <a:lnTo>
                    <a:pt x="278" y="391"/>
                  </a:lnTo>
                  <a:lnTo>
                    <a:pt x="311" y="355"/>
                  </a:lnTo>
                  <a:lnTo>
                    <a:pt x="298" y="347"/>
                  </a:lnTo>
                  <a:lnTo>
                    <a:pt x="286" y="320"/>
                  </a:lnTo>
                  <a:lnTo>
                    <a:pt x="264" y="332"/>
                  </a:lnTo>
                  <a:lnTo>
                    <a:pt x="223" y="320"/>
                  </a:lnTo>
                  <a:lnTo>
                    <a:pt x="223" y="313"/>
                  </a:lnTo>
                  <a:lnTo>
                    <a:pt x="223" y="250"/>
                  </a:lnTo>
                  <a:lnTo>
                    <a:pt x="201" y="257"/>
                  </a:lnTo>
                  <a:lnTo>
                    <a:pt x="188" y="269"/>
                  </a:lnTo>
                  <a:lnTo>
                    <a:pt x="164" y="262"/>
                  </a:lnTo>
                  <a:lnTo>
                    <a:pt x="125" y="269"/>
                  </a:lnTo>
                  <a:lnTo>
                    <a:pt x="122" y="254"/>
                  </a:lnTo>
                  <a:lnTo>
                    <a:pt x="125" y="227"/>
                  </a:lnTo>
                  <a:lnTo>
                    <a:pt x="152" y="199"/>
                  </a:lnTo>
                  <a:lnTo>
                    <a:pt x="160" y="164"/>
                  </a:lnTo>
                  <a:lnTo>
                    <a:pt x="185" y="140"/>
                  </a:lnTo>
                  <a:lnTo>
                    <a:pt x="231" y="164"/>
                  </a:lnTo>
                  <a:lnTo>
                    <a:pt x="243" y="164"/>
                  </a:lnTo>
                  <a:lnTo>
                    <a:pt x="251" y="195"/>
                  </a:lnTo>
                  <a:lnTo>
                    <a:pt x="264" y="203"/>
                  </a:lnTo>
                  <a:lnTo>
                    <a:pt x="273" y="223"/>
                  </a:lnTo>
                  <a:lnTo>
                    <a:pt x="268" y="234"/>
                  </a:lnTo>
                  <a:lnTo>
                    <a:pt x="298" y="254"/>
                  </a:lnTo>
                  <a:lnTo>
                    <a:pt x="303" y="269"/>
                  </a:lnTo>
                  <a:lnTo>
                    <a:pt x="323" y="277"/>
                  </a:lnTo>
                  <a:lnTo>
                    <a:pt x="382" y="250"/>
                  </a:lnTo>
                  <a:lnTo>
                    <a:pt x="382" y="230"/>
                  </a:lnTo>
                  <a:lnTo>
                    <a:pt x="420" y="183"/>
                  </a:lnTo>
                  <a:lnTo>
                    <a:pt x="395" y="152"/>
                  </a:lnTo>
                  <a:lnTo>
                    <a:pt x="374" y="152"/>
                  </a:lnTo>
                  <a:lnTo>
                    <a:pt x="341" y="129"/>
                  </a:lnTo>
                  <a:lnTo>
                    <a:pt x="353" y="98"/>
                  </a:lnTo>
                  <a:lnTo>
                    <a:pt x="303" y="93"/>
                  </a:lnTo>
                  <a:lnTo>
                    <a:pt x="278" y="62"/>
                  </a:lnTo>
                  <a:lnTo>
                    <a:pt x="282" y="42"/>
                  </a:lnTo>
                  <a:lnTo>
                    <a:pt x="235" y="0"/>
                  </a:lnTo>
                  <a:lnTo>
                    <a:pt x="210" y="12"/>
                  </a:lnTo>
                  <a:lnTo>
                    <a:pt x="185" y="35"/>
                  </a:lnTo>
                  <a:lnTo>
                    <a:pt x="193" y="51"/>
                  </a:lnTo>
                  <a:lnTo>
                    <a:pt x="185" y="62"/>
                  </a:lnTo>
                  <a:lnTo>
                    <a:pt x="152" y="62"/>
                  </a:lnTo>
                  <a:lnTo>
                    <a:pt x="135" y="78"/>
                  </a:lnTo>
                  <a:lnTo>
                    <a:pt x="122" y="71"/>
                  </a:lnTo>
                  <a:lnTo>
                    <a:pt x="109" y="86"/>
                  </a:lnTo>
                  <a:lnTo>
                    <a:pt x="75" y="110"/>
                  </a:lnTo>
                  <a:lnTo>
                    <a:pt x="62" y="98"/>
                  </a:lnTo>
                  <a:lnTo>
                    <a:pt x="62" y="66"/>
                  </a:lnTo>
                  <a:lnTo>
                    <a:pt x="51" y="62"/>
                  </a:lnTo>
                  <a:lnTo>
                    <a:pt x="30" y="71"/>
                  </a:lnTo>
                  <a:lnTo>
                    <a:pt x="9" y="113"/>
                  </a:lnTo>
                  <a:lnTo>
                    <a:pt x="0" y="156"/>
                  </a:lnTo>
                  <a:lnTo>
                    <a:pt x="25" y="195"/>
                  </a:lnTo>
                  <a:lnTo>
                    <a:pt x="51" y="215"/>
                  </a:lnTo>
                  <a:lnTo>
                    <a:pt x="51" y="250"/>
                  </a:lnTo>
                  <a:lnTo>
                    <a:pt x="62" y="277"/>
                  </a:lnTo>
                  <a:lnTo>
                    <a:pt x="59" y="308"/>
                  </a:lnTo>
                  <a:lnTo>
                    <a:pt x="20" y="328"/>
                  </a:lnTo>
                  <a:lnTo>
                    <a:pt x="9" y="379"/>
                  </a:lnTo>
                  <a:lnTo>
                    <a:pt x="34" y="406"/>
                  </a:lnTo>
                  <a:lnTo>
                    <a:pt x="54" y="445"/>
                  </a:lnTo>
                  <a:lnTo>
                    <a:pt x="42" y="465"/>
                  </a:lnTo>
                  <a:lnTo>
                    <a:pt x="38" y="489"/>
                  </a:lnTo>
                  <a:lnTo>
                    <a:pt x="25" y="508"/>
                  </a:lnTo>
                  <a:lnTo>
                    <a:pt x="20" y="528"/>
                  </a:lnTo>
                  <a:lnTo>
                    <a:pt x="38" y="547"/>
                  </a:lnTo>
                  <a:lnTo>
                    <a:pt x="122" y="558"/>
                  </a:lnTo>
                  <a:lnTo>
                    <a:pt x="152" y="547"/>
                  </a:lnTo>
                  <a:lnTo>
                    <a:pt x="164" y="550"/>
                  </a:lnTo>
                </a:path>
              </a:pathLst>
            </a:custGeom>
            <a:solidFill>
              <a:srgbClr val="FFC00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3" name="未知"/>
            <p:cNvSpPr>
              <a:spLocks/>
            </p:cNvSpPr>
            <p:nvPr/>
          </p:nvSpPr>
          <p:spPr bwMode="auto">
            <a:xfrm>
              <a:off x="5150881" y="3349075"/>
              <a:ext cx="192398" cy="193927"/>
            </a:xfrm>
            <a:custGeom>
              <a:avLst/>
              <a:gdLst>
                <a:gd name="T0" fmla="*/ 153865 w 130"/>
                <a:gd name="T1" fmla="*/ 169293 h 131"/>
                <a:gd name="T2" fmla="*/ 146172 w 130"/>
                <a:gd name="T3" fmla="*/ 146208 h 131"/>
                <a:gd name="T4" fmla="*/ 140018 w 130"/>
                <a:gd name="T5" fmla="*/ 121583 h 131"/>
                <a:gd name="T6" fmla="*/ 192332 w 130"/>
                <a:gd name="T7" fmla="*/ 104654 h 131"/>
                <a:gd name="T8" fmla="*/ 198486 w 130"/>
                <a:gd name="T9" fmla="*/ 86186 h 131"/>
                <a:gd name="T10" fmla="*/ 186177 w 130"/>
                <a:gd name="T11" fmla="*/ 36937 h 131"/>
                <a:gd name="T12" fmla="*/ 166175 w 130"/>
                <a:gd name="T13" fmla="*/ 36937 h 131"/>
                <a:gd name="T14" fmla="*/ 95397 w 130"/>
                <a:gd name="T15" fmla="*/ 0 h 131"/>
                <a:gd name="T16" fmla="*/ 56930 w 130"/>
                <a:gd name="T17" fmla="*/ 36937 h 131"/>
                <a:gd name="T18" fmla="*/ 43082 w 130"/>
                <a:gd name="T19" fmla="*/ 90803 h 131"/>
                <a:gd name="T20" fmla="*/ 4616 w 130"/>
                <a:gd name="T21" fmla="*/ 133896 h 131"/>
                <a:gd name="T22" fmla="*/ 0 w 130"/>
                <a:gd name="T23" fmla="*/ 176989 h 131"/>
                <a:gd name="T24" fmla="*/ 4616 w 130"/>
                <a:gd name="T25" fmla="*/ 200074 h 131"/>
                <a:gd name="T26" fmla="*/ 64623 w 130"/>
                <a:gd name="T27" fmla="*/ 187762 h 131"/>
                <a:gd name="T28" fmla="*/ 101551 w 130"/>
                <a:gd name="T29" fmla="*/ 200074 h 131"/>
                <a:gd name="T30" fmla="*/ 120015 w 130"/>
                <a:gd name="T31" fmla="*/ 181606 h 131"/>
                <a:gd name="T32" fmla="*/ 153865 w 130"/>
                <a:gd name="T33" fmla="*/ 169293 h 1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0" h="131">
                  <a:moveTo>
                    <a:pt x="100" y="110"/>
                  </a:moveTo>
                  <a:lnTo>
                    <a:pt x="95" y="95"/>
                  </a:lnTo>
                  <a:lnTo>
                    <a:pt x="91" y="79"/>
                  </a:lnTo>
                  <a:lnTo>
                    <a:pt x="125" y="68"/>
                  </a:lnTo>
                  <a:lnTo>
                    <a:pt x="129" y="56"/>
                  </a:lnTo>
                  <a:lnTo>
                    <a:pt x="121" y="24"/>
                  </a:lnTo>
                  <a:lnTo>
                    <a:pt x="108" y="24"/>
                  </a:lnTo>
                  <a:lnTo>
                    <a:pt x="62" y="0"/>
                  </a:lnTo>
                  <a:lnTo>
                    <a:pt x="37" y="24"/>
                  </a:lnTo>
                  <a:lnTo>
                    <a:pt x="28" y="59"/>
                  </a:lnTo>
                  <a:lnTo>
                    <a:pt x="3" y="87"/>
                  </a:lnTo>
                  <a:lnTo>
                    <a:pt x="0" y="115"/>
                  </a:lnTo>
                  <a:lnTo>
                    <a:pt x="3" y="130"/>
                  </a:lnTo>
                  <a:lnTo>
                    <a:pt x="42" y="122"/>
                  </a:lnTo>
                  <a:lnTo>
                    <a:pt x="66" y="130"/>
                  </a:lnTo>
                  <a:lnTo>
                    <a:pt x="78" y="118"/>
                  </a:lnTo>
                  <a:lnTo>
                    <a:pt x="100" y="110"/>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4" name="未知"/>
            <p:cNvSpPr>
              <a:spLocks/>
            </p:cNvSpPr>
            <p:nvPr/>
          </p:nvSpPr>
          <p:spPr bwMode="auto">
            <a:xfrm>
              <a:off x="4062149" y="3630037"/>
              <a:ext cx="317612" cy="508483"/>
            </a:xfrm>
            <a:custGeom>
              <a:avLst/>
              <a:gdLst>
                <a:gd name="T0" fmla="*/ 302555 w 215"/>
                <a:gd name="T1" fmla="*/ 291449 h 341"/>
                <a:gd name="T2" fmla="*/ 308699 w 215"/>
                <a:gd name="T3" fmla="*/ 237189 h 341"/>
                <a:gd name="T4" fmla="*/ 328664 w 215"/>
                <a:gd name="T5" fmla="*/ 212385 h 341"/>
                <a:gd name="T6" fmla="*/ 314842 w 215"/>
                <a:gd name="T7" fmla="*/ 181380 h 341"/>
                <a:gd name="T8" fmla="*/ 219621 w 215"/>
                <a:gd name="T9" fmla="*/ 151925 h 341"/>
                <a:gd name="T10" fmla="*/ 225765 w 215"/>
                <a:gd name="T11" fmla="*/ 110068 h 341"/>
                <a:gd name="T12" fmla="*/ 258017 w 215"/>
                <a:gd name="T13" fmla="*/ 72862 h 341"/>
                <a:gd name="T14" fmla="*/ 238051 w 215"/>
                <a:gd name="T15" fmla="*/ 6201 h 341"/>
                <a:gd name="T16" fmla="*/ 225765 w 215"/>
                <a:gd name="T17" fmla="*/ 0 h 341"/>
                <a:gd name="T18" fmla="*/ 161260 w 215"/>
                <a:gd name="T19" fmla="*/ 37206 h 341"/>
                <a:gd name="T20" fmla="*/ 135152 w 215"/>
                <a:gd name="T21" fmla="*/ 133322 h 341"/>
                <a:gd name="T22" fmla="*/ 119793 w 215"/>
                <a:gd name="T23" fmla="*/ 193782 h 341"/>
                <a:gd name="T24" fmla="*/ 69112 w 215"/>
                <a:gd name="T25" fmla="*/ 237189 h 341"/>
                <a:gd name="T26" fmla="*/ 36860 w 215"/>
                <a:gd name="T27" fmla="*/ 249592 h 341"/>
                <a:gd name="T28" fmla="*/ 0 w 215"/>
                <a:gd name="T29" fmla="*/ 254242 h 341"/>
                <a:gd name="T30" fmla="*/ 81398 w 215"/>
                <a:gd name="T31" fmla="*/ 351909 h 341"/>
                <a:gd name="T32" fmla="*/ 101364 w 215"/>
                <a:gd name="T33" fmla="*/ 424771 h 341"/>
                <a:gd name="T34" fmla="*/ 95220 w 215"/>
                <a:gd name="T35" fmla="*/ 461977 h 341"/>
                <a:gd name="T36" fmla="*/ 153581 w 215"/>
                <a:gd name="T37" fmla="*/ 491432 h 341"/>
                <a:gd name="T38" fmla="*/ 153581 w 215"/>
                <a:gd name="T39" fmla="*/ 514686 h 341"/>
                <a:gd name="T40" fmla="*/ 207335 w 215"/>
                <a:gd name="T41" fmla="*/ 527088 h 341"/>
                <a:gd name="T42" fmla="*/ 219621 w 215"/>
                <a:gd name="T43" fmla="*/ 527088 h 341"/>
                <a:gd name="T44" fmla="*/ 219621 w 215"/>
                <a:gd name="T45" fmla="*/ 485231 h 341"/>
                <a:gd name="T46" fmla="*/ 262624 w 215"/>
                <a:gd name="T47" fmla="*/ 477479 h 341"/>
                <a:gd name="T48" fmla="*/ 270303 w 215"/>
                <a:gd name="T49" fmla="*/ 430972 h 341"/>
                <a:gd name="T50" fmla="*/ 244194 w 215"/>
                <a:gd name="T51" fmla="*/ 406168 h 341"/>
                <a:gd name="T52" fmla="*/ 219621 w 215"/>
                <a:gd name="T53" fmla="*/ 387565 h 341"/>
                <a:gd name="T54" fmla="*/ 231908 w 215"/>
                <a:gd name="T55" fmla="*/ 297650 h 341"/>
                <a:gd name="T56" fmla="*/ 250338 w 215"/>
                <a:gd name="T57" fmla="*/ 285247 h 341"/>
                <a:gd name="T58" fmla="*/ 290269 w 215"/>
                <a:gd name="T59" fmla="*/ 297650 h 341"/>
                <a:gd name="T60" fmla="*/ 302555 w 215"/>
                <a:gd name="T61" fmla="*/ 291449 h 3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5" h="341">
                  <a:moveTo>
                    <a:pt x="197" y="188"/>
                  </a:moveTo>
                  <a:lnTo>
                    <a:pt x="201" y="153"/>
                  </a:lnTo>
                  <a:lnTo>
                    <a:pt x="214" y="137"/>
                  </a:lnTo>
                  <a:lnTo>
                    <a:pt x="205" y="117"/>
                  </a:lnTo>
                  <a:lnTo>
                    <a:pt x="143" y="98"/>
                  </a:lnTo>
                  <a:lnTo>
                    <a:pt x="147" y="71"/>
                  </a:lnTo>
                  <a:lnTo>
                    <a:pt x="168" y="47"/>
                  </a:lnTo>
                  <a:lnTo>
                    <a:pt x="155" y="4"/>
                  </a:lnTo>
                  <a:lnTo>
                    <a:pt x="147" y="0"/>
                  </a:lnTo>
                  <a:lnTo>
                    <a:pt x="105" y="24"/>
                  </a:lnTo>
                  <a:lnTo>
                    <a:pt x="88" y="86"/>
                  </a:lnTo>
                  <a:lnTo>
                    <a:pt x="78" y="125"/>
                  </a:lnTo>
                  <a:lnTo>
                    <a:pt x="45" y="153"/>
                  </a:lnTo>
                  <a:lnTo>
                    <a:pt x="24" y="161"/>
                  </a:lnTo>
                  <a:lnTo>
                    <a:pt x="0" y="164"/>
                  </a:lnTo>
                  <a:lnTo>
                    <a:pt x="53" y="227"/>
                  </a:lnTo>
                  <a:lnTo>
                    <a:pt x="66" y="274"/>
                  </a:lnTo>
                  <a:lnTo>
                    <a:pt x="62" y="298"/>
                  </a:lnTo>
                  <a:lnTo>
                    <a:pt x="100" y="317"/>
                  </a:lnTo>
                  <a:lnTo>
                    <a:pt x="100" y="332"/>
                  </a:lnTo>
                  <a:lnTo>
                    <a:pt x="135" y="340"/>
                  </a:lnTo>
                  <a:lnTo>
                    <a:pt x="143" y="340"/>
                  </a:lnTo>
                  <a:lnTo>
                    <a:pt x="143" y="313"/>
                  </a:lnTo>
                  <a:lnTo>
                    <a:pt x="171" y="308"/>
                  </a:lnTo>
                  <a:lnTo>
                    <a:pt x="176" y="278"/>
                  </a:lnTo>
                  <a:lnTo>
                    <a:pt x="159" y="262"/>
                  </a:lnTo>
                  <a:lnTo>
                    <a:pt x="143" y="250"/>
                  </a:lnTo>
                  <a:lnTo>
                    <a:pt x="151" y="192"/>
                  </a:lnTo>
                  <a:lnTo>
                    <a:pt x="163" y="184"/>
                  </a:lnTo>
                  <a:lnTo>
                    <a:pt x="189" y="192"/>
                  </a:lnTo>
                  <a:lnTo>
                    <a:pt x="197" y="188"/>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5" name="未知"/>
            <p:cNvSpPr>
              <a:spLocks/>
            </p:cNvSpPr>
            <p:nvPr/>
          </p:nvSpPr>
          <p:spPr bwMode="auto">
            <a:xfrm>
              <a:off x="4062149" y="3630037"/>
              <a:ext cx="317612" cy="508483"/>
            </a:xfrm>
            <a:custGeom>
              <a:avLst/>
              <a:gdLst>
                <a:gd name="T0" fmla="*/ 302555 w 215"/>
                <a:gd name="T1" fmla="*/ 291449 h 341"/>
                <a:gd name="T2" fmla="*/ 308699 w 215"/>
                <a:gd name="T3" fmla="*/ 237189 h 341"/>
                <a:gd name="T4" fmla="*/ 328664 w 215"/>
                <a:gd name="T5" fmla="*/ 212385 h 341"/>
                <a:gd name="T6" fmla="*/ 314842 w 215"/>
                <a:gd name="T7" fmla="*/ 181380 h 341"/>
                <a:gd name="T8" fmla="*/ 219621 w 215"/>
                <a:gd name="T9" fmla="*/ 151925 h 341"/>
                <a:gd name="T10" fmla="*/ 225765 w 215"/>
                <a:gd name="T11" fmla="*/ 110068 h 341"/>
                <a:gd name="T12" fmla="*/ 258017 w 215"/>
                <a:gd name="T13" fmla="*/ 72862 h 341"/>
                <a:gd name="T14" fmla="*/ 238051 w 215"/>
                <a:gd name="T15" fmla="*/ 6201 h 341"/>
                <a:gd name="T16" fmla="*/ 225765 w 215"/>
                <a:gd name="T17" fmla="*/ 0 h 341"/>
                <a:gd name="T18" fmla="*/ 161260 w 215"/>
                <a:gd name="T19" fmla="*/ 37206 h 341"/>
                <a:gd name="T20" fmla="*/ 135152 w 215"/>
                <a:gd name="T21" fmla="*/ 133322 h 341"/>
                <a:gd name="T22" fmla="*/ 119793 w 215"/>
                <a:gd name="T23" fmla="*/ 193782 h 341"/>
                <a:gd name="T24" fmla="*/ 69112 w 215"/>
                <a:gd name="T25" fmla="*/ 237189 h 341"/>
                <a:gd name="T26" fmla="*/ 36860 w 215"/>
                <a:gd name="T27" fmla="*/ 249592 h 341"/>
                <a:gd name="T28" fmla="*/ 0 w 215"/>
                <a:gd name="T29" fmla="*/ 254242 h 341"/>
                <a:gd name="T30" fmla="*/ 81398 w 215"/>
                <a:gd name="T31" fmla="*/ 351909 h 341"/>
                <a:gd name="T32" fmla="*/ 101364 w 215"/>
                <a:gd name="T33" fmla="*/ 424771 h 341"/>
                <a:gd name="T34" fmla="*/ 95220 w 215"/>
                <a:gd name="T35" fmla="*/ 461977 h 341"/>
                <a:gd name="T36" fmla="*/ 153581 w 215"/>
                <a:gd name="T37" fmla="*/ 491432 h 341"/>
                <a:gd name="T38" fmla="*/ 153581 w 215"/>
                <a:gd name="T39" fmla="*/ 514686 h 341"/>
                <a:gd name="T40" fmla="*/ 207335 w 215"/>
                <a:gd name="T41" fmla="*/ 527088 h 341"/>
                <a:gd name="T42" fmla="*/ 219621 w 215"/>
                <a:gd name="T43" fmla="*/ 527088 h 341"/>
                <a:gd name="T44" fmla="*/ 219621 w 215"/>
                <a:gd name="T45" fmla="*/ 485231 h 341"/>
                <a:gd name="T46" fmla="*/ 262624 w 215"/>
                <a:gd name="T47" fmla="*/ 477479 h 341"/>
                <a:gd name="T48" fmla="*/ 270303 w 215"/>
                <a:gd name="T49" fmla="*/ 430972 h 341"/>
                <a:gd name="T50" fmla="*/ 244194 w 215"/>
                <a:gd name="T51" fmla="*/ 406168 h 341"/>
                <a:gd name="T52" fmla="*/ 219621 w 215"/>
                <a:gd name="T53" fmla="*/ 387565 h 341"/>
                <a:gd name="T54" fmla="*/ 231908 w 215"/>
                <a:gd name="T55" fmla="*/ 297650 h 341"/>
                <a:gd name="T56" fmla="*/ 250338 w 215"/>
                <a:gd name="T57" fmla="*/ 285247 h 341"/>
                <a:gd name="T58" fmla="*/ 290269 w 215"/>
                <a:gd name="T59" fmla="*/ 297650 h 341"/>
                <a:gd name="T60" fmla="*/ 302555 w 215"/>
                <a:gd name="T61" fmla="*/ 291449 h 3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5" h="341">
                  <a:moveTo>
                    <a:pt x="197" y="188"/>
                  </a:moveTo>
                  <a:lnTo>
                    <a:pt x="201" y="153"/>
                  </a:lnTo>
                  <a:lnTo>
                    <a:pt x="214" y="137"/>
                  </a:lnTo>
                  <a:lnTo>
                    <a:pt x="205" y="117"/>
                  </a:lnTo>
                  <a:lnTo>
                    <a:pt x="143" y="98"/>
                  </a:lnTo>
                  <a:lnTo>
                    <a:pt x="147" y="71"/>
                  </a:lnTo>
                  <a:lnTo>
                    <a:pt x="168" y="47"/>
                  </a:lnTo>
                  <a:lnTo>
                    <a:pt x="155" y="4"/>
                  </a:lnTo>
                  <a:lnTo>
                    <a:pt x="147" y="0"/>
                  </a:lnTo>
                  <a:lnTo>
                    <a:pt x="105" y="24"/>
                  </a:lnTo>
                  <a:lnTo>
                    <a:pt x="88" y="86"/>
                  </a:lnTo>
                  <a:lnTo>
                    <a:pt x="78" y="125"/>
                  </a:lnTo>
                  <a:lnTo>
                    <a:pt x="45" y="153"/>
                  </a:lnTo>
                  <a:lnTo>
                    <a:pt x="24" y="161"/>
                  </a:lnTo>
                  <a:lnTo>
                    <a:pt x="0" y="164"/>
                  </a:lnTo>
                  <a:lnTo>
                    <a:pt x="53" y="227"/>
                  </a:lnTo>
                  <a:lnTo>
                    <a:pt x="66" y="274"/>
                  </a:lnTo>
                  <a:lnTo>
                    <a:pt x="62" y="298"/>
                  </a:lnTo>
                  <a:lnTo>
                    <a:pt x="100" y="317"/>
                  </a:lnTo>
                  <a:lnTo>
                    <a:pt x="100" y="332"/>
                  </a:lnTo>
                  <a:lnTo>
                    <a:pt x="135" y="340"/>
                  </a:lnTo>
                  <a:lnTo>
                    <a:pt x="143" y="340"/>
                  </a:lnTo>
                  <a:lnTo>
                    <a:pt x="143" y="313"/>
                  </a:lnTo>
                  <a:lnTo>
                    <a:pt x="171" y="308"/>
                  </a:lnTo>
                  <a:lnTo>
                    <a:pt x="176" y="278"/>
                  </a:lnTo>
                  <a:lnTo>
                    <a:pt x="159" y="262"/>
                  </a:lnTo>
                  <a:lnTo>
                    <a:pt x="143" y="250"/>
                  </a:lnTo>
                  <a:lnTo>
                    <a:pt x="151" y="192"/>
                  </a:lnTo>
                  <a:lnTo>
                    <a:pt x="163" y="184"/>
                  </a:lnTo>
                  <a:lnTo>
                    <a:pt x="189" y="192"/>
                  </a:lnTo>
                  <a:lnTo>
                    <a:pt x="197" y="188"/>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6" name="未知"/>
            <p:cNvSpPr>
              <a:spLocks/>
            </p:cNvSpPr>
            <p:nvPr/>
          </p:nvSpPr>
          <p:spPr bwMode="auto">
            <a:xfrm>
              <a:off x="3355159" y="1728953"/>
              <a:ext cx="2540887" cy="2154562"/>
            </a:xfrm>
            <a:custGeom>
              <a:avLst/>
              <a:gdLst>
                <a:gd name="T0" fmla="*/ 860626 w 1725"/>
                <a:gd name="T1" fmla="*/ 2171614 h 1442"/>
                <a:gd name="T2" fmla="*/ 977009 w 1725"/>
                <a:gd name="T3" fmla="*/ 1983656 h 1442"/>
                <a:gd name="T4" fmla="*/ 1052046 w 1725"/>
                <a:gd name="T5" fmla="*/ 2159187 h 1442"/>
                <a:gd name="T6" fmla="*/ 1160773 w 1725"/>
                <a:gd name="T7" fmla="*/ 2201128 h 1442"/>
                <a:gd name="T8" fmla="*/ 1298595 w 1725"/>
                <a:gd name="T9" fmla="*/ 2006956 h 1442"/>
                <a:gd name="T10" fmla="*/ 1431824 w 1725"/>
                <a:gd name="T11" fmla="*/ 1946375 h 1442"/>
                <a:gd name="T12" fmla="*/ 1592617 w 1725"/>
                <a:gd name="T13" fmla="*/ 1825212 h 1442"/>
                <a:gd name="T14" fmla="*/ 1689093 w 1725"/>
                <a:gd name="T15" fmla="*/ 1710262 h 1442"/>
                <a:gd name="T16" fmla="*/ 1785568 w 1725"/>
                <a:gd name="T17" fmla="*/ 1570459 h 1442"/>
                <a:gd name="T18" fmla="*/ 1874387 w 1725"/>
                <a:gd name="T19" fmla="*/ 1578226 h 1442"/>
                <a:gd name="T20" fmla="*/ 1986177 w 1725"/>
                <a:gd name="T21" fmla="*/ 1547158 h 1442"/>
                <a:gd name="T22" fmla="*/ 2120937 w 1725"/>
                <a:gd name="T23" fmla="*/ 1533178 h 1442"/>
                <a:gd name="T24" fmla="*/ 2248040 w 1725"/>
                <a:gd name="T25" fmla="*/ 1582886 h 1442"/>
                <a:gd name="T26" fmla="*/ 2318483 w 1725"/>
                <a:gd name="T27" fmla="*/ 1533178 h 1442"/>
                <a:gd name="T28" fmla="*/ 2453242 w 1725"/>
                <a:gd name="T29" fmla="*/ 1412015 h 1442"/>
                <a:gd name="T30" fmla="*/ 2569626 w 1725"/>
                <a:gd name="T31" fmla="*/ 1351433 h 1442"/>
                <a:gd name="T32" fmla="*/ 2601785 w 1725"/>
                <a:gd name="T33" fmla="*/ 1248911 h 1442"/>
                <a:gd name="T34" fmla="*/ 2459368 w 1725"/>
                <a:gd name="T35" fmla="*/ 1175902 h 1442"/>
                <a:gd name="T36" fmla="*/ 2422615 w 1725"/>
                <a:gd name="T37" fmla="*/ 1025225 h 1442"/>
                <a:gd name="T38" fmla="*/ 2465493 w 1725"/>
                <a:gd name="T39" fmla="*/ 975517 h 1442"/>
                <a:gd name="T40" fmla="*/ 2485401 w 1725"/>
                <a:gd name="T41" fmla="*/ 860568 h 1442"/>
                <a:gd name="T42" fmla="*/ 2485401 w 1725"/>
                <a:gd name="T43" fmla="*/ 831054 h 1442"/>
                <a:gd name="T44" fmla="*/ 2519091 w 1725"/>
                <a:gd name="T45" fmla="*/ 612028 h 1442"/>
                <a:gd name="T46" fmla="*/ 2569626 w 1725"/>
                <a:gd name="T47" fmla="*/ 636882 h 1442"/>
                <a:gd name="T48" fmla="*/ 2586471 w 1725"/>
                <a:gd name="T49" fmla="*/ 351062 h 1442"/>
                <a:gd name="T50" fmla="*/ 2414958 w 1725"/>
                <a:gd name="T51" fmla="*/ 229899 h 1442"/>
                <a:gd name="T52" fmla="*/ 2286324 w 1725"/>
                <a:gd name="T53" fmla="*/ 152230 h 1442"/>
                <a:gd name="T54" fmla="*/ 2163815 w 1725"/>
                <a:gd name="T55" fmla="*/ 114950 h 1442"/>
                <a:gd name="T56" fmla="*/ 2137782 w 1725"/>
                <a:gd name="T57" fmla="*/ 0 h 1442"/>
                <a:gd name="T58" fmla="*/ 2088778 w 1725"/>
                <a:gd name="T59" fmla="*/ 114950 h 1442"/>
                <a:gd name="T60" fmla="*/ 2024461 w 1725"/>
                <a:gd name="T61" fmla="*/ 417857 h 1442"/>
                <a:gd name="T62" fmla="*/ 1848354 w 1725"/>
                <a:gd name="T63" fmla="*/ 546787 h 1442"/>
                <a:gd name="T64" fmla="*/ 1735034 w 1725"/>
                <a:gd name="T65" fmla="*/ 764259 h 1442"/>
                <a:gd name="T66" fmla="*/ 1914203 w 1725"/>
                <a:gd name="T67" fmla="*/ 799986 h 1442"/>
                <a:gd name="T68" fmla="*/ 2169940 w 1725"/>
                <a:gd name="T69" fmla="*/ 879208 h 1442"/>
                <a:gd name="T70" fmla="*/ 1992302 w 1725"/>
                <a:gd name="T71" fmla="*/ 952217 h 1442"/>
                <a:gd name="T72" fmla="*/ 1843760 w 1725"/>
                <a:gd name="T73" fmla="*/ 1043866 h 1442"/>
                <a:gd name="T74" fmla="*/ 1650809 w 1725"/>
                <a:gd name="T75" fmla="*/ 1206970 h 1442"/>
                <a:gd name="T76" fmla="*/ 1425698 w 1725"/>
                <a:gd name="T77" fmla="*/ 1236484 h 1442"/>
                <a:gd name="T78" fmla="*/ 1375163 w 1725"/>
                <a:gd name="T79" fmla="*/ 1443082 h 1442"/>
                <a:gd name="T80" fmla="*/ 1027544 w 1725"/>
                <a:gd name="T81" fmla="*/ 1582886 h 1442"/>
                <a:gd name="T82" fmla="*/ 724334 w 1725"/>
                <a:gd name="T83" fmla="*/ 1672981 h 1442"/>
                <a:gd name="T84" fmla="*/ 263394 w 1725"/>
                <a:gd name="T85" fmla="*/ 1570459 h 1442"/>
                <a:gd name="T86" fmla="*/ 13782 w 1725"/>
                <a:gd name="T87" fmla="*/ 1643467 h 1442"/>
                <a:gd name="T88" fmla="*/ 154668 w 1725"/>
                <a:gd name="T89" fmla="*/ 1801911 h 1442"/>
                <a:gd name="T90" fmla="*/ 295553 w 1725"/>
                <a:gd name="T91" fmla="*/ 1856279 h 1442"/>
                <a:gd name="T92" fmla="*/ 339962 w 1725"/>
                <a:gd name="T93" fmla="*/ 1977442 h 1442"/>
                <a:gd name="T94" fmla="*/ 488505 w 1725"/>
                <a:gd name="T95" fmla="*/ 2056664 h 1442"/>
                <a:gd name="T96" fmla="*/ 707489 w 1725"/>
                <a:gd name="T97" fmla="*/ 2038024 h 1442"/>
                <a:gd name="T98" fmla="*/ 635515 w 1725"/>
                <a:gd name="T99" fmla="*/ 2146760 h 14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725" h="1442">
                  <a:moveTo>
                    <a:pt x="483" y="1437"/>
                  </a:moveTo>
                  <a:lnTo>
                    <a:pt x="508" y="1433"/>
                  </a:lnTo>
                  <a:lnTo>
                    <a:pt x="528" y="1426"/>
                  </a:lnTo>
                  <a:lnTo>
                    <a:pt x="562" y="1398"/>
                  </a:lnTo>
                  <a:lnTo>
                    <a:pt x="571" y="1359"/>
                  </a:lnTo>
                  <a:lnTo>
                    <a:pt x="588" y="1297"/>
                  </a:lnTo>
                  <a:lnTo>
                    <a:pt x="630" y="1273"/>
                  </a:lnTo>
                  <a:lnTo>
                    <a:pt x="638" y="1277"/>
                  </a:lnTo>
                  <a:lnTo>
                    <a:pt x="651" y="1319"/>
                  </a:lnTo>
                  <a:lnTo>
                    <a:pt x="630" y="1343"/>
                  </a:lnTo>
                  <a:lnTo>
                    <a:pt x="625" y="1370"/>
                  </a:lnTo>
                  <a:lnTo>
                    <a:pt x="687" y="1390"/>
                  </a:lnTo>
                  <a:lnTo>
                    <a:pt x="697" y="1410"/>
                  </a:lnTo>
                  <a:lnTo>
                    <a:pt x="734" y="1406"/>
                  </a:lnTo>
                  <a:lnTo>
                    <a:pt x="750" y="1410"/>
                  </a:lnTo>
                  <a:lnTo>
                    <a:pt x="758" y="1417"/>
                  </a:lnTo>
                  <a:lnTo>
                    <a:pt x="826" y="1328"/>
                  </a:lnTo>
                  <a:lnTo>
                    <a:pt x="843" y="1324"/>
                  </a:lnTo>
                  <a:lnTo>
                    <a:pt x="848" y="1312"/>
                  </a:lnTo>
                  <a:lnTo>
                    <a:pt x="848" y="1292"/>
                  </a:lnTo>
                  <a:lnTo>
                    <a:pt x="868" y="1265"/>
                  </a:lnTo>
                  <a:lnTo>
                    <a:pt x="911" y="1261"/>
                  </a:lnTo>
                  <a:lnTo>
                    <a:pt x="927" y="1246"/>
                  </a:lnTo>
                  <a:lnTo>
                    <a:pt x="935" y="1253"/>
                  </a:lnTo>
                  <a:lnTo>
                    <a:pt x="960" y="1234"/>
                  </a:lnTo>
                  <a:lnTo>
                    <a:pt x="974" y="1234"/>
                  </a:lnTo>
                  <a:lnTo>
                    <a:pt x="1018" y="1175"/>
                  </a:lnTo>
                  <a:lnTo>
                    <a:pt x="1040" y="1175"/>
                  </a:lnTo>
                  <a:lnTo>
                    <a:pt x="1070" y="1156"/>
                  </a:lnTo>
                  <a:lnTo>
                    <a:pt x="1078" y="1163"/>
                  </a:lnTo>
                  <a:lnTo>
                    <a:pt x="1128" y="1140"/>
                  </a:lnTo>
                  <a:lnTo>
                    <a:pt x="1103" y="1101"/>
                  </a:lnTo>
                  <a:lnTo>
                    <a:pt x="1112" y="1058"/>
                  </a:lnTo>
                  <a:lnTo>
                    <a:pt x="1133" y="1016"/>
                  </a:lnTo>
                  <a:lnTo>
                    <a:pt x="1153" y="1007"/>
                  </a:lnTo>
                  <a:lnTo>
                    <a:pt x="1166" y="1011"/>
                  </a:lnTo>
                  <a:lnTo>
                    <a:pt x="1166" y="1043"/>
                  </a:lnTo>
                  <a:lnTo>
                    <a:pt x="1179" y="1055"/>
                  </a:lnTo>
                  <a:lnTo>
                    <a:pt x="1212" y="1031"/>
                  </a:lnTo>
                  <a:lnTo>
                    <a:pt x="1224" y="1016"/>
                  </a:lnTo>
                  <a:lnTo>
                    <a:pt x="1238" y="1023"/>
                  </a:lnTo>
                  <a:lnTo>
                    <a:pt x="1254" y="1007"/>
                  </a:lnTo>
                  <a:lnTo>
                    <a:pt x="1287" y="1007"/>
                  </a:lnTo>
                  <a:lnTo>
                    <a:pt x="1297" y="996"/>
                  </a:lnTo>
                  <a:lnTo>
                    <a:pt x="1287" y="980"/>
                  </a:lnTo>
                  <a:lnTo>
                    <a:pt x="1313" y="957"/>
                  </a:lnTo>
                  <a:lnTo>
                    <a:pt x="1338" y="945"/>
                  </a:lnTo>
                  <a:lnTo>
                    <a:pt x="1385" y="987"/>
                  </a:lnTo>
                  <a:lnTo>
                    <a:pt x="1380" y="1007"/>
                  </a:lnTo>
                  <a:lnTo>
                    <a:pt x="1405" y="1038"/>
                  </a:lnTo>
                  <a:lnTo>
                    <a:pt x="1456" y="1043"/>
                  </a:lnTo>
                  <a:lnTo>
                    <a:pt x="1468" y="1019"/>
                  </a:lnTo>
                  <a:lnTo>
                    <a:pt x="1456" y="953"/>
                  </a:lnTo>
                  <a:lnTo>
                    <a:pt x="1468" y="941"/>
                  </a:lnTo>
                  <a:lnTo>
                    <a:pt x="1489" y="957"/>
                  </a:lnTo>
                  <a:lnTo>
                    <a:pt x="1514" y="987"/>
                  </a:lnTo>
                  <a:lnTo>
                    <a:pt x="1547" y="938"/>
                  </a:lnTo>
                  <a:lnTo>
                    <a:pt x="1564" y="933"/>
                  </a:lnTo>
                  <a:lnTo>
                    <a:pt x="1590" y="909"/>
                  </a:lnTo>
                  <a:lnTo>
                    <a:pt x="1602" y="909"/>
                  </a:lnTo>
                  <a:lnTo>
                    <a:pt x="1623" y="890"/>
                  </a:lnTo>
                  <a:lnTo>
                    <a:pt x="1636" y="890"/>
                  </a:lnTo>
                  <a:lnTo>
                    <a:pt x="1648" y="870"/>
                  </a:lnTo>
                  <a:lnTo>
                    <a:pt x="1678" y="870"/>
                  </a:lnTo>
                  <a:lnTo>
                    <a:pt x="1707" y="843"/>
                  </a:lnTo>
                  <a:lnTo>
                    <a:pt x="1724" y="831"/>
                  </a:lnTo>
                  <a:lnTo>
                    <a:pt x="1724" y="816"/>
                  </a:lnTo>
                  <a:lnTo>
                    <a:pt x="1699" y="804"/>
                  </a:lnTo>
                  <a:lnTo>
                    <a:pt x="1699" y="777"/>
                  </a:lnTo>
                  <a:lnTo>
                    <a:pt x="1657" y="726"/>
                  </a:lnTo>
                  <a:lnTo>
                    <a:pt x="1618" y="765"/>
                  </a:lnTo>
                  <a:lnTo>
                    <a:pt x="1606" y="757"/>
                  </a:lnTo>
                  <a:lnTo>
                    <a:pt x="1602" y="734"/>
                  </a:lnTo>
                  <a:lnTo>
                    <a:pt x="1585" y="714"/>
                  </a:lnTo>
                  <a:lnTo>
                    <a:pt x="1582" y="687"/>
                  </a:lnTo>
                  <a:lnTo>
                    <a:pt x="1582" y="660"/>
                  </a:lnTo>
                  <a:lnTo>
                    <a:pt x="1555" y="640"/>
                  </a:lnTo>
                  <a:lnTo>
                    <a:pt x="1552" y="633"/>
                  </a:lnTo>
                  <a:lnTo>
                    <a:pt x="1561" y="616"/>
                  </a:lnTo>
                  <a:lnTo>
                    <a:pt x="1610" y="628"/>
                  </a:lnTo>
                  <a:lnTo>
                    <a:pt x="1615" y="605"/>
                  </a:lnTo>
                  <a:lnTo>
                    <a:pt x="1632" y="586"/>
                  </a:lnTo>
                  <a:lnTo>
                    <a:pt x="1618" y="574"/>
                  </a:lnTo>
                  <a:lnTo>
                    <a:pt x="1623" y="554"/>
                  </a:lnTo>
                  <a:lnTo>
                    <a:pt x="1648" y="543"/>
                  </a:lnTo>
                  <a:lnTo>
                    <a:pt x="1653" y="535"/>
                  </a:lnTo>
                  <a:lnTo>
                    <a:pt x="1648" y="527"/>
                  </a:lnTo>
                  <a:lnTo>
                    <a:pt x="1623" y="535"/>
                  </a:lnTo>
                  <a:lnTo>
                    <a:pt x="1574" y="503"/>
                  </a:lnTo>
                  <a:lnTo>
                    <a:pt x="1569" y="492"/>
                  </a:lnTo>
                  <a:lnTo>
                    <a:pt x="1594" y="464"/>
                  </a:lnTo>
                  <a:lnTo>
                    <a:pt x="1645" y="394"/>
                  </a:lnTo>
                  <a:lnTo>
                    <a:pt x="1648" y="386"/>
                  </a:lnTo>
                  <a:lnTo>
                    <a:pt x="1657" y="386"/>
                  </a:lnTo>
                  <a:lnTo>
                    <a:pt x="1673" y="406"/>
                  </a:lnTo>
                  <a:lnTo>
                    <a:pt x="1678" y="410"/>
                  </a:lnTo>
                  <a:lnTo>
                    <a:pt x="1678" y="320"/>
                  </a:lnTo>
                  <a:lnTo>
                    <a:pt x="1695" y="313"/>
                  </a:lnTo>
                  <a:lnTo>
                    <a:pt x="1695" y="281"/>
                  </a:lnTo>
                  <a:lnTo>
                    <a:pt x="1689" y="226"/>
                  </a:lnTo>
                  <a:lnTo>
                    <a:pt x="1711" y="148"/>
                  </a:lnTo>
                  <a:lnTo>
                    <a:pt x="1648" y="109"/>
                  </a:lnTo>
                  <a:lnTo>
                    <a:pt x="1602" y="144"/>
                  </a:lnTo>
                  <a:lnTo>
                    <a:pt x="1577" y="148"/>
                  </a:lnTo>
                  <a:lnTo>
                    <a:pt x="1569" y="160"/>
                  </a:lnTo>
                  <a:lnTo>
                    <a:pt x="1527" y="152"/>
                  </a:lnTo>
                  <a:lnTo>
                    <a:pt x="1506" y="132"/>
                  </a:lnTo>
                  <a:lnTo>
                    <a:pt x="1493" y="98"/>
                  </a:lnTo>
                  <a:lnTo>
                    <a:pt x="1498" y="86"/>
                  </a:lnTo>
                  <a:lnTo>
                    <a:pt x="1464" y="66"/>
                  </a:lnTo>
                  <a:lnTo>
                    <a:pt x="1448" y="93"/>
                  </a:lnTo>
                  <a:lnTo>
                    <a:pt x="1413" y="74"/>
                  </a:lnTo>
                  <a:lnTo>
                    <a:pt x="1405" y="69"/>
                  </a:lnTo>
                  <a:lnTo>
                    <a:pt x="1427" y="20"/>
                  </a:lnTo>
                  <a:lnTo>
                    <a:pt x="1409" y="0"/>
                  </a:lnTo>
                  <a:lnTo>
                    <a:pt x="1396" y="0"/>
                  </a:lnTo>
                  <a:lnTo>
                    <a:pt x="1359" y="23"/>
                  </a:lnTo>
                  <a:lnTo>
                    <a:pt x="1330" y="66"/>
                  </a:lnTo>
                  <a:lnTo>
                    <a:pt x="1342" y="69"/>
                  </a:lnTo>
                  <a:lnTo>
                    <a:pt x="1364" y="74"/>
                  </a:lnTo>
                  <a:lnTo>
                    <a:pt x="1380" y="117"/>
                  </a:lnTo>
                  <a:lnTo>
                    <a:pt x="1372" y="132"/>
                  </a:lnTo>
                  <a:lnTo>
                    <a:pt x="1354" y="160"/>
                  </a:lnTo>
                  <a:lnTo>
                    <a:pt x="1322" y="269"/>
                  </a:lnTo>
                  <a:lnTo>
                    <a:pt x="1333" y="289"/>
                  </a:lnTo>
                  <a:lnTo>
                    <a:pt x="1325" y="304"/>
                  </a:lnTo>
                  <a:lnTo>
                    <a:pt x="1250" y="355"/>
                  </a:lnTo>
                  <a:lnTo>
                    <a:pt x="1207" y="352"/>
                  </a:lnTo>
                  <a:lnTo>
                    <a:pt x="1187" y="343"/>
                  </a:lnTo>
                  <a:lnTo>
                    <a:pt x="1183" y="352"/>
                  </a:lnTo>
                  <a:lnTo>
                    <a:pt x="1149" y="476"/>
                  </a:lnTo>
                  <a:lnTo>
                    <a:pt x="1133" y="492"/>
                  </a:lnTo>
                  <a:lnTo>
                    <a:pt x="1141" y="511"/>
                  </a:lnTo>
                  <a:lnTo>
                    <a:pt x="1163" y="527"/>
                  </a:lnTo>
                  <a:lnTo>
                    <a:pt x="1196" y="511"/>
                  </a:lnTo>
                  <a:lnTo>
                    <a:pt x="1250" y="515"/>
                  </a:lnTo>
                  <a:lnTo>
                    <a:pt x="1267" y="492"/>
                  </a:lnTo>
                  <a:lnTo>
                    <a:pt x="1297" y="484"/>
                  </a:lnTo>
                  <a:lnTo>
                    <a:pt x="1350" y="503"/>
                  </a:lnTo>
                  <a:lnTo>
                    <a:pt x="1417" y="566"/>
                  </a:lnTo>
                  <a:lnTo>
                    <a:pt x="1417" y="582"/>
                  </a:lnTo>
                  <a:lnTo>
                    <a:pt x="1401" y="589"/>
                  </a:lnTo>
                  <a:lnTo>
                    <a:pt x="1325" y="594"/>
                  </a:lnTo>
                  <a:lnTo>
                    <a:pt x="1301" y="613"/>
                  </a:lnTo>
                  <a:lnTo>
                    <a:pt x="1279" y="609"/>
                  </a:lnTo>
                  <a:lnTo>
                    <a:pt x="1267" y="633"/>
                  </a:lnTo>
                  <a:lnTo>
                    <a:pt x="1229" y="636"/>
                  </a:lnTo>
                  <a:lnTo>
                    <a:pt x="1204" y="672"/>
                  </a:lnTo>
                  <a:lnTo>
                    <a:pt x="1199" y="694"/>
                  </a:lnTo>
                  <a:lnTo>
                    <a:pt x="1149" y="726"/>
                  </a:lnTo>
                  <a:lnTo>
                    <a:pt x="1116" y="730"/>
                  </a:lnTo>
                  <a:lnTo>
                    <a:pt x="1078" y="777"/>
                  </a:lnTo>
                  <a:lnTo>
                    <a:pt x="1045" y="796"/>
                  </a:lnTo>
                  <a:lnTo>
                    <a:pt x="977" y="781"/>
                  </a:lnTo>
                  <a:lnTo>
                    <a:pt x="955" y="773"/>
                  </a:lnTo>
                  <a:lnTo>
                    <a:pt x="931" y="796"/>
                  </a:lnTo>
                  <a:lnTo>
                    <a:pt x="919" y="840"/>
                  </a:lnTo>
                  <a:lnTo>
                    <a:pt x="955" y="890"/>
                  </a:lnTo>
                  <a:lnTo>
                    <a:pt x="931" y="914"/>
                  </a:lnTo>
                  <a:lnTo>
                    <a:pt x="898" y="929"/>
                  </a:lnTo>
                  <a:lnTo>
                    <a:pt x="851" y="987"/>
                  </a:lnTo>
                  <a:lnTo>
                    <a:pt x="788" y="1011"/>
                  </a:lnTo>
                  <a:lnTo>
                    <a:pt x="683" y="1023"/>
                  </a:lnTo>
                  <a:lnTo>
                    <a:pt x="671" y="1019"/>
                  </a:lnTo>
                  <a:lnTo>
                    <a:pt x="549" y="1066"/>
                  </a:lnTo>
                  <a:lnTo>
                    <a:pt x="494" y="1101"/>
                  </a:lnTo>
                  <a:lnTo>
                    <a:pt x="478" y="1094"/>
                  </a:lnTo>
                  <a:lnTo>
                    <a:pt x="473" y="1077"/>
                  </a:lnTo>
                  <a:lnTo>
                    <a:pt x="402" y="1074"/>
                  </a:lnTo>
                  <a:lnTo>
                    <a:pt x="319" y="1050"/>
                  </a:lnTo>
                  <a:lnTo>
                    <a:pt x="293" y="1023"/>
                  </a:lnTo>
                  <a:lnTo>
                    <a:pt x="172" y="1011"/>
                  </a:lnTo>
                  <a:lnTo>
                    <a:pt x="151" y="1019"/>
                  </a:lnTo>
                  <a:lnTo>
                    <a:pt x="0" y="1007"/>
                  </a:lnTo>
                  <a:lnTo>
                    <a:pt x="0" y="1026"/>
                  </a:lnTo>
                  <a:lnTo>
                    <a:pt x="9" y="1058"/>
                  </a:lnTo>
                  <a:lnTo>
                    <a:pt x="4" y="1113"/>
                  </a:lnTo>
                  <a:lnTo>
                    <a:pt x="46" y="1172"/>
                  </a:lnTo>
                  <a:lnTo>
                    <a:pt x="67" y="1183"/>
                  </a:lnTo>
                  <a:lnTo>
                    <a:pt x="101" y="1160"/>
                  </a:lnTo>
                  <a:lnTo>
                    <a:pt x="172" y="1160"/>
                  </a:lnTo>
                  <a:lnTo>
                    <a:pt x="193" y="1163"/>
                  </a:lnTo>
                  <a:lnTo>
                    <a:pt x="201" y="1179"/>
                  </a:lnTo>
                  <a:lnTo>
                    <a:pt x="193" y="1195"/>
                  </a:lnTo>
                  <a:lnTo>
                    <a:pt x="155" y="1226"/>
                  </a:lnTo>
                  <a:lnTo>
                    <a:pt x="159" y="1241"/>
                  </a:lnTo>
                  <a:lnTo>
                    <a:pt x="206" y="1273"/>
                  </a:lnTo>
                  <a:lnTo>
                    <a:pt x="222" y="1273"/>
                  </a:lnTo>
                  <a:lnTo>
                    <a:pt x="226" y="1280"/>
                  </a:lnTo>
                  <a:lnTo>
                    <a:pt x="222" y="1292"/>
                  </a:lnTo>
                  <a:lnTo>
                    <a:pt x="251" y="1316"/>
                  </a:lnTo>
                  <a:lnTo>
                    <a:pt x="319" y="1324"/>
                  </a:lnTo>
                  <a:lnTo>
                    <a:pt x="352" y="1316"/>
                  </a:lnTo>
                  <a:lnTo>
                    <a:pt x="390" y="1280"/>
                  </a:lnTo>
                  <a:lnTo>
                    <a:pt x="441" y="1285"/>
                  </a:lnTo>
                  <a:lnTo>
                    <a:pt x="462" y="1312"/>
                  </a:lnTo>
                  <a:lnTo>
                    <a:pt x="449" y="1336"/>
                  </a:lnTo>
                  <a:lnTo>
                    <a:pt x="453" y="1351"/>
                  </a:lnTo>
                  <a:lnTo>
                    <a:pt x="423" y="1367"/>
                  </a:lnTo>
                  <a:lnTo>
                    <a:pt x="415" y="1382"/>
                  </a:lnTo>
                  <a:lnTo>
                    <a:pt x="420" y="1414"/>
                  </a:lnTo>
                  <a:lnTo>
                    <a:pt x="465" y="1441"/>
                  </a:lnTo>
                  <a:lnTo>
                    <a:pt x="483" y="1437"/>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7" name="未知"/>
            <p:cNvSpPr>
              <a:spLocks/>
            </p:cNvSpPr>
            <p:nvPr/>
          </p:nvSpPr>
          <p:spPr bwMode="auto">
            <a:xfrm>
              <a:off x="5908263" y="5276118"/>
              <a:ext cx="161859" cy="464201"/>
            </a:xfrm>
            <a:custGeom>
              <a:avLst/>
              <a:gdLst>
                <a:gd name="T0" fmla="*/ 88645 w 112"/>
                <a:gd name="T1" fmla="*/ 0 h 313"/>
                <a:gd name="T2" fmla="*/ 54088 w 112"/>
                <a:gd name="T3" fmla="*/ 84802 h 313"/>
                <a:gd name="T4" fmla="*/ 31552 w 112"/>
                <a:gd name="T5" fmla="*/ 120265 h 313"/>
                <a:gd name="T6" fmla="*/ 9015 w 112"/>
                <a:gd name="T7" fmla="*/ 155727 h 313"/>
                <a:gd name="T8" fmla="*/ 9015 w 112"/>
                <a:gd name="T9" fmla="*/ 192732 h 313"/>
                <a:gd name="T10" fmla="*/ 0 w 112"/>
                <a:gd name="T11" fmla="*/ 228194 h 313"/>
                <a:gd name="T12" fmla="*/ 0 w 112"/>
                <a:gd name="T13" fmla="*/ 275992 h 313"/>
                <a:gd name="T14" fmla="*/ 0 w 112"/>
                <a:gd name="T15" fmla="*/ 325331 h 313"/>
                <a:gd name="T16" fmla="*/ 0 w 112"/>
                <a:gd name="T17" fmla="*/ 360794 h 313"/>
                <a:gd name="T18" fmla="*/ 0 w 112"/>
                <a:gd name="T19" fmla="*/ 396256 h 313"/>
                <a:gd name="T20" fmla="*/ 31552 w 112"/>
                <a:gd name="T21" fmla="*/ 433261 h 313"/>
                <a:gd name="T22" fmla="*/ 54088 w 112"/>
                <a:gd name="T23" fmla="*/ 468723 h 313"/>
                <a:gd name="T24" fmla="*/ 88645 w 112"/>
                <a:gd name="T25" fmla="*/ 481058 h 313"/>
                <a:gd name="T26" fmla="*/ 99162 w 112"/>
                <a:gd name="T27" fmla="*/ 445596 h 313"/>
                <a:gd name="T28" fmla="*/ 99162 w 112"/>
                <a:gd name="T29" fmla="*/ 408591 h 313"/>
                <a:gd name="T30" fmla="*/ 121699 w 112"/>
                <a:gd name="T31" fmla="*/ 373128 h 313"/>
                <a:gd name="T32" fmla="*/ 144236 w 112"/>
                <a:gd name="T33" fmla="*/ 336124 h 313"/>
                <a:gd name="T34" fmla="*/ 166773 w 112"/>
                <a:gd name="T35" fmla="*/ 300661 h 313"/>
                <a:gd name="T36" fmla="*/ 166773 w 112"/>
                <a:gd name="T37" fmla="*/ 265199 h 313"/>
                <a:gd name="T38" fmla="*/ 166773 w 112"/>
                <a:gd name="T39" fmla="*/ 228194 h 313"/>
                <a:gd name="T40" fmla="*/ 166773 w 112"/>
                <a:gd name="T41" fmla="*/ 192732 h 313"/>
                <a:gd name="T42" fmla="*/ 166773 w 112"/>
                <a:gd name="T43" fmla="*/ 155727 h 313"/>
                <a:gd name="T44" fmla="*/ 166773 w 112"/>
                <a:gd name="T45" fmla="*/ 120265 h 313"/>
                <a:gd name="T46" fmla="*/ 166773 w 112"/>
                <a:gd name="T47" fmla="*/ 84802 h 313"/>
                <a:gd name="T48" fmla="*/ 133719 w 112"/>
                <a:gd name="T49" fmla="*/ 60132 h 313"/>
                <a:gd name="T50" fmla="*/ 121699 w 112"/>
                <a:gd name="T51" fmla="*/ 12335 h 313"/>
                <a:gd name="T52" fmla="*/ 88645 w 112"/>
                <a:gd name="T53" fmla="*/ 0 h 31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 h="313">
                  <a:moveTo>
                    <a:pt x="59" y="0"/>
                  </a:moveTo>
                  <a:lnTo>
                    <a:pt x="36" y="55"/>
                  </a:lnTo>
                  <a:lnTo>
                    <a:pt x="21" y="78"/>
                  </a:lnTo>
                  <a:lnTo>
                    <a:pt x="6" y="101"/>
                  </a:lnTo>
                  <a:lnTo>
                    <a:pt x="6" y="125"/>
                  </a:lnTo>
                  <a:lnTo>
                    <a:pt x="0" y="148"/>
                  </a:lnTo>
                  <a:lnTo>
                    <a:pt x="0" y="179"/>
                  </a:lnTo>
                  <a:lnTo>
                    <a:pt x="0" y="211"/>
                  </a:lnTo>
                  <a:lnTo>
                    <a:pt x="0" y="234"/>
                  </a:lnTo>
                  <a:lnTo>
                    <a:pt x="0" y="257"/>
                  </a:lnTo>
                  <a:lnTo>
                    <a:pt x="21" y="281"/>
                  </a:lnTo>
                  <a:lnTo>
                    <a:pt x="36" y="304"/>
                  </a:lnTo>
                  <a:lnTo>
                    <a:pt x="59" y="312"/>
                  </a:lnTo>
                  <a:lnTo>
                    <a:pt x="66" y="289"/>
                  </a:lnTo>
                  <a:lnTo>
                    <a:pt x="66" y="265"/>
                  </a:lnTo>
                  <a:lnTo>
                    <a:pt x="81" y="242"/>
                  </a:lnTo>
                  <a:lnTo>
                    <a:pt x="96" y="218"/>
                  </a:lnTo>
                  <a:lnTo>
                    <a:pt x="111" y="195"/>
                  </a:lnTo>
                  <a:lnTo>
                    <a:pt x="111" y="172"/>
                  </a:lnTo>
                  <a:lnTo>
                    <a:pt x="111" y="148"/>
                  </a:lnTo>
                  <a:lnTo>
                    <a:pt x="111" y="125"/>
                  </a:lnTo>
                  <a:lnTo>
                    <a:pt x="111" y="101"/>
                  </a:lnTo>
                  <a:lnTo>
                    <a:pt x="111" y="78"/>
                  </a:lnTo>
                  <a:lnTo>
                    <a:pt x="111" y="55"/>
                  </a:lnTo>
                  <a:lnTo>
                    <a:pt x="89" y="39"/>
                  </a:lnTo>
                  <a:lnTo>
                    <a:pt x="81" y="8"/>
                  </a:lnTo>
                  <a:lnTo>
                    <a:pt x="59" y="0"/>
                  </a:lnTo>
                </a:path>
              </a:pathLst>
            </a:custGeom>
            <a:grp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48" name="未知"/>
            <p:cNvSpPr>
              <a:spLocks/>
            </p:cNvSpPr>
            <p:nvPr/>
          </p:nvSpPr>
          <p:spPr bwMode="auto">
            <a:xfrm>
              <a:off x="4672939" y="3436112"/>
              <a:ext cx="393960" cy="765014"/>
            </a:xfrm>
            <a:custGeom>
              <a:avLst/>
              <a:gdLst>
                <a:gd name="T0" fmla="*/ 30565 w 268"/>
                <a:gd name="T1" fmla="*/ 793796 h 516"/>
                <a:gd name="T2" fmla="*/ 114620 w 268"/>
                <a:gd name="T3" fmla="*/ 769134 h 516"/>
                <a:gd name="T4" fmla="*/ 229240 w 268"/>
                <a:gd name="T5" fmla="*/ 696691 h 516"/>
                <a:gd name="T6" fmla="*/ 305653 w 268"/>
                <a:gd name="T7" fmla="*/ 678194 h 516"/>
                <a:gd name="T8" fmla="*/ 363727 w 268"/>
                <a:gd name="T9" fmla="*/ 636578 h 516"/>
                <a:gd name="T10" fmla="*/ 371368 w 268"/>
                <a:gd name="T11" fmla="*/ 541014 h 516"/>
                <a:gd name="T12" fmla="*/ 342331 w 268"/>
                <a:gd name="T13" fmla="*/ 511728 h 516"/>
                <a:gd name="T14" fmla="*/ 349973 w 268"/>
                <a:gd name="T15" fmla="*/ 480901 h 516"/>
                <a:gd name="T16" fmla="*/ 371368 w 268"/>
                <a:gd name="T17" fmla="*/ 451616 h 516"/>
                <a:gd name="T18" fmla="*/ 375953 w 268"/>
                <a:gd name="T19" fmla="*/ 414623 h 516"/>
                <a:gd name="T20" fmla="*/ 395821 w 268"/>
                <a:gd name="T21" fmla="*/ 383796 h 516"/>
                <a:gd name="T22" fmla="*/ 363727 w 268"/>
                <a:gd name="T23" fmla="*/ 323684 h 516"/>
                <a:gd name="T24" fmla="*/ 325520 w 268"/>
                <a:gd name="T25" fmla="*/ 282067 h 516"/>
                <a:gd name="T26" fmla="*/ 342331 w 268"/>
                <a:gd name="T27" fmla="*/ 203458 h 516"/>
                <a:gd name="T28" fmla="*/ 401934 w 268"/>
                <a:gd name="T29" fmla="*/ 174173 h 516"/>
                <a:gd name="T30" fmla="*/ 408047 w 268"/>
                <a:gd name="T31" fmla="*/ 124849 h 516"/>
                <a:gd name="T32" fmla="*/ 389708 w 268"/>
                <a:gd name="T33" fmla="*/ 83233 h 516"/>
                <a:gd name="T34" fmla="*/ 389708 w 268"/>
                <a:gd name="T35" fmla="*/ 30827 h 516"/>
                <a:gd name="T36" fmla="*/ 349973 w 268"/>
                <a:gd name="T37" fmla="*/ 0 h 516"/>
                <a:gd name="T38" fmla="*/ 275088 w 268"/>
                <a:gd name="T39" fmla="*/ 35451 h 516"/>
                <a:gd name="T40" fmla="*/ 262862 w 268"/>
                <a:gd name="T41" fmla="*/ 23120 h 516"/>
                <a:gd name="T42" fmla="*/ 215485 w 268"/>
                <a:gd name="T43" fmla="*/ 53947 h 516"/>
                <a:gd name="T44" fmla="*/ 183392 w 268"/>
                <a:gd name="T45" fmla="*/ 53947 h 516"/>
                <a:gd name="T46" fmla="*/ 114620 w 268"/>
                <a:gd name="T47" fmla="*/ 143346 h 516"/>
                <a:gd name="T48" fmla="*/ 94752 w 268"/>
                <a:gd name="T49" fmla="*/ 143346 h 516"/>
                <a:gd name="T50" fmla="*/ 56546 w 268"/>
                <a:gd name="T51" fmla="*/ 174173 h 516"/>
                <a:gd name="T52" fmla="*/ 64187 w 268"/>
                <a:gd name="T53" fmla="*/ 215789 h 516"/>
                <a:gd name="T54" fmla="*/ 42791 w 268"/>
                <a:gd name="T55" fmla="*/ 245075 h 516"/>
                <a:gd name="T56" fmla="*/ 38207 w 268"/>
                <a:gd name="T57" fmla="*/ 294398 h 516"/>
                <a:gd name="T58" fmla="*/ 6113 w 268"/>
                <a:gd name="T59" fmla="*/ 342180 h 516"/>
                <a:gd name="T60" fmla="*/ 38207 w 268"/>
                <a:gd name="T61" fmla="*/ 414623 h 516"/>
                <a:gd name="T62" fmla="*/ 30565 w 268"/>
                <a:gd name="T63" fmla="*/ 451616 h 516"/>
                <a:gd name="T64" fmla="*/ 0 w 268"/>
                <a:gd name="T65" fmla="*/ 499398 h 516"/>
                <a:gd name="T66" fmla="*/ 38207 w 268"/>
                <a:gd name="T67" fmla="*/ 667405 h 516"/>
                <a:gd name="T68" fmla="*/ 10698 w 268"/>
                <a:gd name="T69" fmla="*/ 756803 h 516"/>
                <a:gd name="T70" fmla="*/ 30565 w 268"/>
                <a:gd name="T71" fmla="*/ 793796 h 5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68" h="516">
                  <a:moveTo>
                    <a:pt x="20" y="515"/>
                  </a:moveTo>
                  <a:lnTo>
                    <a:pt x="75" y="499"/>
                  </a:lnTo>
                  <a:lnTo>
                    <a:pt x="150" y="452"/>
                  </a:lnTo>
                  <a:lnTo>
                    <a:pt x="200" y="440"/>
                  </a:lnTo>
                  <a:lnTo>
                    <a:pt x="238" y="413"/>
                  </a:lnTo>
                  <a:lnTo>
                    <a:pt x="243" y="351"/>
                  </a:lnTo>
                  <a:lnTo>
                    <a:pt x="224" y="332"/>
                  </a:lnTo>
                  <a:lnTo>
                    <a:pt x="229" y="312"/>
                  </a:lnTo>
                  <a:lnTo>
                    <a:pt x="243" y="293"/>
                  </a:lnTo>
                  <a:lnTo>
                    <a:pt x="246" y="269"/>
                  </a:lnTo>
                  <a:lnTo>
                    <a:pt x="259" y="249"/>
                  </a:lnTo>
                  <a:lnTo>
                    <a:pt x="238" y="210"/>
                  </a:lnTo>
                  <a:lnTo>
                    <a:pt x="213" y="183"/>
                  </a:lnTo>
                  <a:lnTo>
                    <a:pt x="224" y="132"/>
                  </a:lnTo>
                  <a:lnTo>
                    <a:pt x="263" y="113"/>
                  </a:lnTo>
                  <a:lnTo>
                    <a:pt x="267" y="81"/>
                  </a:lnTo>
                  <a:lnTo>
                    <a:pt x="255" y="54"/>
                  </a:lnTo>
                  <a:lnTo>
                    <a:pt x="255" y="20"/>
                  </a:lnTo>
                  <a:lnTo>
                    <a:pt x="229" y="0"/>
                  </a:lnTo>
                  <a:lnTo>
                    <a:pt x="180" y="23"/>
                  </a:lnTo>
                  <a:lnTo>
                    <a:pt x="172" y="15"/>
                  </a:lnTo>
                  <a:lnTo>
                    <a:pt x="141" y="35"/>
                  </a:lnTo>
                  <a:lnTo>
                    <a:pt x="120" y="35"/>
                  </a:lnTo>
                  <a:lnTo>
                    <a:pt x="75" y="93"/>
                  </a:lnTo>
                  <a:lnTo>
                    <a:pt x="62" y="93"/>
                  </a:lnTo>
                  <a:lnTo>
                    <a:pt x="37" y="113"/>
                  </a:lnTo>
                  <a:lnTo>
                    <a:pt x="42" y="140"/>
                  </a:lnTo>
                  <a:lnTo>
                    <a:pt x="28" y="159"/>
                  </a:lnTo>
                  <a:lnTo>
                    <a:pt x="25" y="191"/>
                  </a:lnTo>
                  <a:lnTo>
                    <a:pt x="4" y="222"/>
                  </a:lnTo>
                  <a:lnTo>
                    <a:pt x="25" y="269"/>
                  </a:lnTo>
                  <a:lnTo>
                    <a:pt x="20" y="293"/>
                  </a:lnTo>
                  <a:lnTo>
                    <a:pt x="0" y="324"/>
                  </a:lnTo>
                  <a:lnTo>
                    <a:pt x="25" y="433"/>
                  </a:lnTo>
                  <a:lnTo>
                    <a:pt x="7" y="491"/>
                  </a:lnTo>
                  <a:lnTo>
                    <a:pt x="20" y="515"/>
                  </a:lnTo>
                </a:path>
              </a:pathLst>
            </a:custGeom>
            <a:solidFill>
              <a:srgbClr val="FFC000"/>
            </a:solidFill>
            <a:ln w="9525" cap="rnd" cmpd="sng">
              <a:solidFill>
                <a:srgbClr val="F5F5F5"/>
              </a:solidFill>
              <a:round/>
              <a:headEnd/>
              <a:tailEnd/>
            </a:ln>
            <a:effectLst/>
          </p:spPr>
          <p:txBody>
            <a:bodyPr/>
            <a:lstStyle/>
            <a:p>
              <a:pPr defTabSz="914400"/>
              <a:endParaRPr lang="zh-CN" altLang="en-US">
                <a:solidFill>
                  <a:prstClr val="black"/>
                </a:solidFill>
              </a:endParaRPr>
            </a:p>
          </p:txBody>
        </p:sp>
        <p:cxnSp>
          <p:nvCxnSpPr>
            <p:cNvPr id="49" name="AutoShape 48"/>
            <p:cNvCxnSpPr>
              <a:cxnSpLocks noChangeShapeType="1"/>
            </p:cNvCxnSpPr>
            <p:nvPr/>
          </p:nvCxnSpPr>
          <p:spPr bwMode="auto">
            <a:xfrm>
              <a:off x="6018205" y="5735738"/>
              <a:ext cx="0" cy="0"/>
            </a:xfrm>
            <a:prstGeom prst="straightConnector1">
              <a:avLst/>
            </a:prstGeom>
            <a:grpFill/>
            <a:ln w="9525">
              <a:solidFill>
                <a:srgbClr val="F5F5F5"/>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未知"/>
            <p:cNvSpPr>
              <a:spLocks/>
            </p:cNvSpPr>
            <p:nvPr/>
          </p:nvSpPr>
          <p:spPr bwMode="auto">
            <a:xfrm>
              <a:off x="4161402" y="4508049"/>
              <a:ext cx="549711" cy="494740"/>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0" h="324">
                  <a:moveTo>
                    <a:pt x="12" y="248"/>
                  </a:moveTo>
                  <a:lnTo>
                    <a:pt x="63" y="287"/>
                  </a:lnTo>
                  <a:lnTo>
                    <a:pt x="32" y="263"/>
                  </a:lnTo>
                  <a:lnTo>
                    <a:pt x="12" y="242"/>
                  </a:lnTo>
                  <a:lnTo>
                    <a:pt x="6" y="212"/>
                  </a:lnTo>
                  <a:lnTo>
                    <a:pt x="0" y="188"/>
                  </a:lnTo>
                  <a:lnTo>
                    <a:pt x="27" y="182"/>
                  </a:lnTo>
                  <a:lnTo>
                    <a:pt x="60" y="182"/>
                  </a:lnTo>
                  <a:lnTo>
                    <a:pt x="66" y="173"/>
                  </a:lnTo>
                  <a:lnTo>
                    <a:pt x="90" y="170"/>
                  </a:lnTo>
                  <a:lnTo>
                    <a:pt x="117" y="140"/>
                  </a:lnTo>
                  <a:lnTo>
                    <a:pt x="129" y="131"/>
                  </a:lnTo>
                  <a:lnTo>
                    <a:pt x="153" y="125"/>
                  </a:lnTo>
                  <a:lnTo>
                    <a:pt x="171" y="104"/>
                  </a:lnTo>
                  <a:lnTo>
                    <a:pt x="201" y="98"/>
                  </a:lnTo>
                  <a:lnTo>
                    <a:pt x="201" y="71"/>
                  </a:lnTo>
                  <a:lnTo>
                    <a:pt x="216" y="41"/>
                  </a:lnTo>
                  <a:lnTo>
                    <a:pt x="222" y="17"/>
                  </a:lnTo>
                  <a:lnTo>
                    <a:pt x="226" y="0"/>
                  </a:lnTo>
                  <a:lnTo>
                    <a:pt x="279" y="19"/>
                  </a:lnTo>
                  <a:lnTo>
                    <a:pt x="290" y="34"/>
                  </a:lnTo>
                  <a:lnTo>
                    <a:pt x="319" y="27"/>
                  </a:lnTo>
                  <a:lnTo>
                    <a:pt x="335" y="31"/>
                  </a:lnTo>
                  <a:lnTo>
                    <a:pt x="355" y="50"/>
                  </a:lnTo>
                  <a:lnTo>
                    <a:pt x="360" y="91"/>
                  </a:lnTo>
                  <a:lnTo>
                    <a:pt x="355" y="107"/>
                  </a:lnTo>
                  <a:lnTo>
                    <a:pt x="343" y="103"/>
                  </a:lnTo>
                  <a:lnTo>
                    <a:pt x="310" y="129"/>
                  </a:lnTo>
                  <a:lnTo>
                    <a:pt x="254" y="138"/>
                  </a:lnTo>
                  <a:lnTo>
                    <a:pt x="239" y="153"/>
                  </a:lnTo>
                  <a:lnTo>
                    <a:pt x="249" y="167"/>
                  </a:lnTo>
                  <a:lnTo>
                    <a:pt x="254" y="198"/>
                  </a:lnTo>
                  <a:lnTo>
                    <a:pt x="267" y="203"/>
                  </a:lnTo>
                  <a:lnTo>
                    <a:pt x="307" y="248"/>
                  </a:lnTo>
                  <a:lnTo>
                    <a:pt x="310" y="309"/>
                  </a:lnTo>
                  <a:lnTo>
                    <a:pt x="282" y="324"/>
                  </a:lnTo>
                  <a:lnTo>
                    <a:pt x="263" y="305"/>
                  </a:lnTo>
                  <a:lnTo>
                    <a:pt x="239" y="274"/>
                  </a:lnTo>
                  <a:lnTo>
                    <a:pt x="239" y="259"/>
                  </a:lnTo>
                  <a:lnTo>
                    <a:pt x="222" y="255"/>
                  </a:lnTo>
                  <a:lnTo>
                    <a:pt x="206" y="263"/>
                  </a:lnTo>
                  <a:lnTo>
                    <a:pt x="174" y="248"/>
                  </a:lnTo>
                  <a:lnTo>
                    <a:pt x="162" y="279"/>
                  </a:lnTo>
                  <a:lnTo>
                    <a:pt x="139" y="282"/>
                  </a:lnTo>
                  <a:lnTo>
                    <a:pt x="118" y="309"/>
                  </a:lnTo>
                  <a:lnTo>
                    <a:pt x="109" y="301"/>
                  </a:lnTo>
                  <a:lnTo>
                    <a:pt x="89" y="309"/>
                  </a:lnTo>
                  <a:lnTo>
                    <a:pt x="66" y="293"/>
                  </a:lnTo>
                  <a:lnTo>
                    <a:pt x="12" y="248"/>
                  </a:lnTo>
                  <a:close/>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sp>
          <p:nvSpPr>
            <p:cNvPr id="51" name="未知"/>
            <p:cNvSpPr>
              <a:spLocks/>
            </p:cNvSpPr>
            <p:nvPr/>
          </p:nvSpPr>
          <p:spPr bwMode="auto">
            <a:xfrm>
              <a:off x="5285257" y="3440693"/>
              <a:ext cx="172549" cy="195452"/>
            </a:xfrm>
            <a:custGeom>
              <a:avLst/>
              <a:gdLst>
                <a:gd name="T0" fmla="*/ 139700 w 113"/>
                <a:gd name="T1" fmla="*/ 158750 h 128"/>
                <a:gd name="T2" fmla="*/ 122238 w 113"/>
                <a:gd name="T3" fmla="*/ 184150 h 128"/>
                <a:gd name="T4" fmla="*/ 88900 w 113"/>
                <a:gd name="T5" fmla="*/ 203200 h 128"/>
                <a:gd name="T6" fmla="*/ 25400 w 113"/>
                <a:gd name="T7" fmla="*/ 184150 h 128"/>
                <a:gd name="T8" fmla="*/ 25400 w 113"/>
                <a:gd name="T9" fmla="*/ 173038 h 128"/>
                <a:gd name="T10" fmla="*/ 25400 w 113"/>
                <a:gd name="T11" fmla="*/ 76200 h 128"/>
                <a:gd name="T12" fmla="*/ 0 w 113"/>
                <a:gd name="T13" fmla="*/ 22225 h 128"/>
                <a:gd name="T14" fmla="*/ 60325 w 113"/>
                <a:gd name="T15" fmla="*/ 0 h 128"/>
                <a:gd name="T16" fmla="*/ 88900 w 113"/>
                <a:gd name="T17" fmla="*/ 3175 h 128"/>
                <a:gd name="T18" fmla="*/ 103188 w 113"/>
                <a:gd name="T19" fmla="*/ 33338 h 128"/>
                <a:gd name="T20" fmla="*/ 95250 w 113"/>
                <a:gd name="T21" fmla="*/ 50800 h 128"/>
                <a:gd name="T22" fmla="*/ 141288 w 113"/>
                <a:gd name="T23" fmla="*/ 82550 h 128"/>
                <a:gd name="T24" fmla="*/ 149225 w 113"/>
                <a:gd name="T25" fmla="*/ 104775 h 128"/>
                <a:gd name="T26" fmla="*/ 179388 w 113"/>
                <a:gd name="T27" fmla="*/ 117475 h 128"/>
                <a:gd name="T28" fmla="*/ 139700 w 113"/>
                <a:gd name="T29" fmla="*/ 158750 h 1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3" h="128">
                  <a:moveTo>
                    <a:pt x="88" y="100"/>
                  </a:moveTo>
                  <a:lnTo>
                    <a:pt x="77" y="116"/>
                  </a:lnTo>
                  <a:lnTo>
                    <a:pt x="56" y="128"/>
                  </a:lnTo>
                  <a:lnTo>
                    <a:pt x="16" y="116"/>
                  </a:lnTo>
                  <a:lnTo>
                    <a:pt x="16" y="109"/>
                  </a:lnTo>
                  <a:lnTo>
                    <a:pt x="16" y="48"/>
                  </a:lnTo>
                  <a:lnTo>
                    <a:pt x="0" y="14"/>
                  </a:lnTo>
                  <a:lnTo>
                    <a:pt x="38" y="0"/>
                  </a:lnTo>
                  <a:lnTo>
                    <a:pt x="56" y="2"/>
                  </a:lnTo>
                  <a:lnTo>
                    <a:pt x="65" y="21"/>
                  </a:lnTo>
                  <a:lnTo>
                    <a:pt x="60" y="32"/>
                  </a:lnTo>
                  <a:lnTo>
                    <a:pt x="89" y="52"/>
                  </a:lnTo>
                  <a:lnTo>
                    <a:pt x="94" y="66"/>
                  </a:lnTo>
                  <a:lnTo>
                    <a:pt x="113" y="74"/>
                  </a:lnTo>
                  <a:lnTo>
                    <a:pt x="88" y="100"/>
                  </a:lnTo>
                </a:path>
              </a:pathLst>
            </a:custGeom>
            <a:solidFill>
              <a:srgbClr val="00B050"/>
            </a:solidFill>
            <a:ln w="9525" cap="rnd" cmpd="sng">
              <a:solidFill>
                <a:srgbClr val="F5F5F5"/>
              </a:solidFill>
              <a:round/>
              <a:headEnd/>
              <a:tailEnd/>
            </a:ln>
            <a:effectLst/>
          </p:spPr>
          <p:txBody>
            <a:bodyPr/>
            <a:lstStyle/>
            <a:p>
              <a:pPr defTabSz="914400"/>
              <a:endParaRPr lang="zh-CN" altLang="en-US">
                <a:solidFill>
                  <a:prstClr val="black"/>
                </a:solidFill>
              </a:endParaRPr>
            </a:p>
          </p:txBody>
        </p:sp>
      </p:grpSp>
      <p:sp>
        <p:nvSpPr>
          <p:cNvPr id="70" name="矩形 69"/>
          <p:cNvSpPr/>
          <p:nvPr/>
        </p:nvSpPr>
        <p:spPr>
          <a:xfrm>
            <a:off x="0" y="107049"/>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6">
                  <a:lumMod val="75000"/>
                </a:schemeClr>
              </a:solidFill>
            </a:endParaRPr>
          </a:p>
        </p:txBody>
      </p:sp>
      <p:sp>
        <p:nvSpPr>
          <p:cNvPr id="71" name="矩形 70"/>
          <p:cNvSpPr/>
          <p:nvPr/>
        </p:nvSpPr>
        <p:spPr>
          <a:xfrm>
            <a:off x="71406" y="4054088"/>
            <a:ext cx="428628" cy="160736"/>
          </a:xfrm>
          <a:prstGeom prst="rect">
            <a:avLst/>
          </a:prstGeom>
          <a:solidFill>
            <a:srgbClr val="00B050"/>
          </a:solidFill>
          <a:ln w="19050">
            <a:noFill/>
            <a:prstDash val="sysDot"/>
          </a:ln>
        </p:spPr>
        <p:txBody>
          <a:bodyPr rtlCol="0" anchor="ctr"/>
          <a:lstStyle/>
          <a:p>
            <a:pPr marL="180000" algn="ctr">
              <a:lnSpc>
                <a:spcPct val="175000"/>
              </a:lnSpc>
              <a:buClr>
                <a:srgbClr val="C00000"/>
              </a:buClr>
              <a:buFont typeface="微软雅黑" panose="020B0503020204020204" pitchFamily="34" charset="-122"/>
              <a:buChar char="★"/>
            </a:pPr>
            <a:endParaRPr lang="zh-CN" altLang="en-US" sz="1400" dirty="0" smtClean="0">
              <a:latin typeface="微软雅黑" panose="020B0503020204020204" pitchFamily="34" charset="-122"/>
              <a:ea typeface="微软雅黑" panose="020B0503020204020204" pitchFamily="34" charset="-122"/>
            </a:endParaRPr>
          </a:p>
        </p:txBody>
      </p:sp>
      <p:sp>
        <p:nvSpPr>
          <p:cNvPr id="72" name="TextBox 71"/>
          <p:cNvSpPr txBox="1"/>
          <p:nvPr/>
        </p:nvSpPr>
        <p:spPr>
          <a:xfrm>
            <a:off x="857224" y="4000510"/>
            <a:ext cx="1770560" cy="276999"/>
          </a:xfrm>
          <a:prstGeom prst="rect">
            <a:avLst/>
          </a:prstGeom>
          <a:noFill/>
        </p:spPr>
        <p:txBody>
          <a:bodyPr wrap="square" rtlCol="0">
            <a:spAutoFit/>
          </a:bodyPr>
          <a:lstStyle/>
          <a:p>
            <a:r>
              <a:rPr lang="ja-JP" altLang="en-US" sz="1200" b="1" dirty="0" smtClean="0">
                <a:latin typeface="ＭＳ Ｐゴシック" panose="020B0600070205080204" pitchFamily="50" charset="-128"/>
                <a:ea typeface="ＭＳ Ｐゴシック" panose="020B0600070205080204" pitchFamily="50" charset="-128"/>
              </a:rPr>
              <a:t>サービスカバー区域</a:t>
            </a:r>
            <a:endParaRPr lang="zh-CN" altLang="en-US" sz="1200" b="1" dirty="0">
              <a:latin typeface="ＭＳ Ｐゴシック" panose="020B0600070205080204" pitchFamily="50" charset="-128"/>
              <a:ea typeface="ＭＳ Ｐゴシック" panose="020B0600070205080204" pitchFamily="50" charset="-128"/>
            </a:endParaRPr>
          </a:p>
        </p:txBody>
      </p:sp>
      <p:sp>
        <p:nvSpPr>
          <p:cNvPr id="73" name="矩形 72"/>
          <p:cNvSpPr/>
          <p:nvPr/>
        </p:nvSpPr>
        <p:spPr>
          <a:xfrm>
            <a:off x="71406" y="4375559"/>
            <a:ext cx="428628" cy="160736"/>
          </a:xfrm>
          <a:prstGeom prst="rect">
            <a:avLst/>
          </a:prstGeom>
          <a:solidFill>
            <a:srgbClr val="FFC000"/>
          </a:solidFill>
          <a:ln w="19050">
            <a:noFill/>
            <a:prstDash val="sysDot"/>
          </a:ln>
        </p:spPr>
        <p:txBody>
          <a:bodyPr rtlCol="0" anchor="ctr"/>
          <a:lstStyle/>
          <a:p>
            <a:pPr marL="180000" algn="ctr">
              <a:lnSpc>
                <a:spcPct val="175000"/>
              </a:lnSpc>
              <a:buClr>
                <a:srgbClr val="C00000"/>
              </a:buClr>
              <a:buFont typeface="微软雅黑" panose="020B0503020204020204" pitchFamily="34" charset="-122"/>
              <a:buChar char="★"/>
            </a:pPr>
            <a:endParaRPr lang="zh-CN" altLang="en-US" sz="1400" dirty="0" smtClean="0">
              <a:latin typeface="微软雅黑" panose="020B0503020204020204" pitchFamily="34" charset="-122"/>
              <a:ea typeface="微软雅黑" panose="020B0503020204020204" pitchFamily="34" charset="-122"/>
            </a:endParaRPr>
          </a:p>
        </p:txBody>
      </p:sp>
      <p:sp>
        <p:nvSpPr>
          <p:cNvPr id="74" name="TextBox 73"/>
          <p:cNvSpPr txBox="1"/>
          <p:nvPr/>
        </p:nvSpPr>
        <p:spPr>
          <a:xfrm>
            <a:off x="857224" y="4321981"/>
            <a:ext cx="1643042" cy="276999"/>
          </a:xfrm>
          <a:prstGeom prst="rect">
            <a:avLst/>
          </a:prstGeom>
          <a:noFill/>
        </p:spPr>
        <p:txBody>
          <a:bodyPr wrap="square" rtlCol="0">
            <a:spAutoFit/>
          </a:bodyPr>
          <a:lstStyle/>
          <a:p>
            <a:r>
              <a:rPr lang="ja-JP" altLang="en-US" sz="1200" b="1" dirty="0" smtClean="0">
                <a:latin typeface="ＭＳ Ｐゴシック" panose="020B0600070205080204" pitchFamily="50" charset="-128"/>
                <a:ea typeface="ＭＳ Ｐゴシック" panose="020B0600070205080204" pitchFamily="50" charset="-128"/>
              </a:rPr>
              <a:t>重点サービス区域</a:t>
            </a:r>
            <a:endParaRPr lang="zh-CN" altLang="en-US" sz="1200" b="1" dirty="0">
              <a:latin typeface="ＭＳ Ｐゴシック" panose="020B0600070205080204" pitchFamily="50" charset="-128"/>
              <a:ea typeface="ＭＳ Ｐゴシック" panose="020B0600070205080204" pitchFamily="50" charset="-128"/>
            </a:endParaRPr>
          </a:p>
        </p:txBody>
      </p:sp>
      <p:sp>
        <p:nvSpPr>
          <p:cNvPr id="76" name="TextBox 75"/>
          <p:cNvSpPr txBox="1"/>
          <p:nvPr/>
        </p:nvSpPr>
        <p:spPr>
          <a:xfrm>
            <a:off x="4727581" y="1643056"/>
            <a:ext cx="4416417" cy="3447098"/>
          </a:xfrm>
          <a:prstGeom prst="rect">
            <a:avLst/>
          </a:prstGeom>
          <a:noFill/>
        </p:spPr>
        <p:txBody>
          <a:bodyPr wrap="square" rtlCol="0">
            <a:spAutoFit/>
          </a:bodyPr>
          <a:lstStyle/>
          <a:p>
            <a:pPr marL="365125" indent="-365125">
              <a:lnSpc>
                <a:spcPct val="200000"/>
              </a:lnSpc>
              <a:buFont typeface="Arial" pitchFamily="34" charset="0"/>
              <a:buChar char="•"/>
            </a:pPr>
            <a:r>
              <a:rPr lang="ja-JP" altLang="en-US" b="1" dirty="0" smtClean="0">
                <a:solidFill>
                  <a:srgbClr val="002060"/>
                </a:solidFill>
                <a:latin typeface="ＭＳ Ｐゴシック" panose="020B0600070205080204" pitchFamily="50" charset="-128"/>
                <a:ea typeface="ＭＳ Ｐゴシック" panose="020B0600070205080204" pitchFamily="50" charset="-128"/>
              </a:rPr>
              <a:t>サービス区域は全国</a:t>
            </a:r>
            <a:r>
              <a:rPr lang="en-US" altLang="zh-CN" sz="2800" b="1" dirty="0" smtClean="0">
                <a:solidFill>
                  <a:srgbClr val="C00000"/>
                </a:solidFill>
                <a:latin typeface="ＭＳ Ｐゴシック" panose="020B0600070205080204" pitchFamily="50" charset="-128"/>
                <a:ea typeface="ＭＳ Ｐゴシック" panose="020B0600070205080204" pitchFamily="50" charset="-128"/>
              </a:rPr>
              <a:t>25</a:t>
            </a:r>
            <a:r>
              <a:rPr lang="ja-JP" altLang="en-US" b="1" dirty="0" smtClean="0">
                <a:solidFill>
                  <a:srgbClr val="002060"/>
                </a:solidFill>
                <a:latin typeface="ＭＳ Ｐゴシック" panose="020B0600070205080204" pitchFamily="50" charset="-128"/>
                <a:ea typeface="ＭＳ Ｐゴシック" panose="020B0600070205080204" pitchFamily="50" charset="-128"/>
              </a:rPr>
              <a:t>省をカバー</a:t>
            </a:r>
            <a:r>
              <a:rPr lang="zh-CN" altLang="en-US" b="1" dirty="0" smtClean="0">
                <a:solidFill>
                  <a:srgbClr val="002060"/>
                </a:solidFill>
                <a:latin typeface="ＭＳ Ｐゴシック" panose="020B0600070205080204" pitchFamily="50" charset="-128"/>
                <a:ea typeface="ＭＳ Ｐゴシック" panose="020B0600070205080204" pitchFamily="50" charset="-128"/>
              </a:rPr>
              <a:t> </a:t>
            </a:r>
            <a:endParaRPr lang="en-US" altLang="zh-CN" b="1" dirty="0" smtClean="0">
              <a:solidFill>
                <a:srgbClr val="002060"/>
              </a:solidFill>
              <a:latin typeface="ＭＳ Ｐゴシック" panose="020B0600070205080204" pitchFamily="50" charset="-128"/>
              <a:ea typeface="ＭＳ Ｐゴシック" panose="020B0600070205080204" pitchFamily="50" charset="-128"/>
            </a:endParaRPr>
          </a:p>
          <a:p>
            <a:pPr indent="365125">
              <a:lnSpc>
                <a:spcPct val="200000"/>
              </a:lnSpc>
              <a:buFont typeface="Arial" pitchFamily="34" charset="0"/>
              <a:buChar char="•"/>
            </a:pPr>
            <a:r>
              <a:rPr lang="ja-JP" altLang="en-US" b="1" dirty="0" smtClean="0">
                <a:solidFill>
                  <a:srgbClr val="002060"/>
                </a:solidFill>
                <a:latin typeface="ＭＳ Ｐゴシック" panose="020B0600070205080204" pitchFamily="50" charset="-128"/>
                <a:ea typeface="ＭＳ Ｐゴシック" panose="020B0600070205080204" pitchFamily="50" charset="-128"/>
              </a:rPr>
              <a:t>すでに運営中の汚水処理案件</a:t>
            </a:r>
            <a:r>
              <a:rPr lang="en-US" altLang="zh-CN" sz="2800" b="1" dirty="0" smtClean="0">
                <a:solidFill>
                  <a:srgbClr val="C00000"/>
                </a:solidFill>
                <a:latin typeface="ＭＳ Ｐゴシック" panose="020B0600070205080204" pitchFamily="50" charset="-128"/>
                <a:ea typeface="ＭＳ Ｐゴシック" panose="020B0600070205080204" pitchFamily="50" charset="-128"/>
              </a:rPr>
              <a:t>30</a:t>
            </a:r>
            <a:r>
              <a:rPr lang="zh-CN" altLang="en-US" b="1" dirty="0" smtClean="0">
                <a:solidFill>
                  <a:srgbClr val="002060"/>
                </a:solidFill>
                <a:latin typeface="ＭＳ Ｐゴシック" panose="020B0600070205080204" pitchFamily="50" charset="-128"/>
                <a:ea typeface="ＭＳ Ｐゴシック" panose="020B0600070205080204" pitchFamily="50" charset="-128"/>
              </a:rPr>
              <a:t>余</a:t>
            </a:r>
            <a:r>
              <a:rPr lang="ja-JP" altLang="en-US" b="1" dirty="0" smtClean="0">
                <a:solidFill>
                  <a:srgbClr val="002060"/>
                </a:solidFill>
                <a:latin typeface="ＭＳ Ｐゴシック" panose="020B0600070205080204" pitchFamily="50" charset="-128"/>
                <a:ea typeface="ＭＳ Ｐゴシック" panose="020B0600070205080204" pitchFamily="50" charset="-128"/>
              </a:rPr>
              <a:t>件</a:t>
            </a:r>
            <a:endParaRPr lang="en-US" altLang="zh-CN" b="1" dirty="0" smtClean="0">
              <a:solidFill>
                <a:srgbClr val="002060"/>
              </a:solidFill>
              <a:latin typeface="ＭＳ Ｐゴシック" panose="020B0600070205080204" pitchFamily="50" charset="-128"/>
              <a:ea typeface="ＭＳ Ｐゴシック" panose="020B0600070205080204" pitchFamily="50" charset="-128"/>
            </a:endParaRPr>
          </a:p>
          <a:p>
            <a:pPr indent="365125">
              <a:lnSpc>
                <a:spcPct val="200000"/>
              </a:lnSpc>
              <a:buFont typeface="Arial" pitchFamily="34" charset="0"/>
              <a:buChar char="•"/>
            </a:pPr>
            <a:r>
              <a:rPr lang="ja-JP" altLang="en-US" b="1" dirty="0" smtClean="0">
                <a:solidFill>
                  <a:srgbClr val="002060"/>
                </a:solidFill>
                <a:latin typeface="ＭＳ Ｐゴシック" panose="020B0600070205080204" pitchFamily="50" charset="-128"/>
                <a:ea typeface="ＭＳ Ｐゴシック" panose="020B0600070205080204" pitchFamily="50" charset="-128"/>
              </a:rPr>
              <a:t>汚水処理能力</a:t>
            </a:r>
            <a:r>
              <a:rPr lang="en-US" altLang="zh-CN" sz="2800" b="1" dirty="0" smtClean="0">
                <a:solidFill>
                  <a:srgbClr val="C00000"/>
                </a:solidFill>
                <a:latin typeface="ＭＳ Ｐゴシック" panose="020B0600070205080204" pitchFamily="50" charset="-128"/>
                <a:ea typeface="ＭＳ Ｐゴシック" panose="020B0600070205080204" pitchFamily="50" charset="-128"/>
              </a:rPr>
              <a:t>100</a:t>
            </a:r>
            <a:r>
              <a:rPr lang="zh-CN" altLang="en-US" b="1" dirty="0" smtClean="0">
                <a:solidFill>
                  <a:srgbClr val="002060"/>
                </a:solidFill>
                <a:latin typeface="ＭＳ Ｐゴシック" panose="020B0600070205080204" pitchFamily="50" charset="-128"/>
                <a:ea typeface="ＭＳ Ｐゴシック" panose="020B0600070205080204" pitchFamily="50" charset="-128"/>
              </a:rPr>
              <a:t>万</a:t>
            </a:r>
            <a:r>
              <a:rPr lang="ja-JP" altLang="en-US" b="1" dirty="0" smtClean="0">
                <a:solidFill>
                  <a:srgbClr val="002060"/>
                </a:solidFill>
                <a:latin typeface="ＭＳ Ｐゴシック" panose="020B0600070205080204" pitchFamily="50" charset="-128"/>
                <a:ea typeface="ＭＳ Ｐゴシック" panose="020B0600070205080204" pitchFamily="50" charset="-128"/>
              </a:rPr>
              <a:t>トン</a:t>
            </a:r>
            <a:r>
              <a:rPr lang="en-US" altLang="zh-CN" b="1" dirty="0" smtClean="0">
                <a:solidFill>
                  <a:srgbClr val="002060"/>
                </a:solidFill>
                <a:latin typeface="ＭＳ Ｐゴシック" panose="020B0600070205080204" pitchFamily="50" charset="-128"/>
                <a:ea typeface="ＭＳ Ｐゴシック" panose="020B0600070205080204" pitchFamily="50" charset="-128"/>
              </a:rPr>
              <a:t>/</a:t>
            </a:r>
            <a:r>
              <a:rPr lang="ja-JP" altLang="en-US" b="1" dirty="0" smtClean="0">
                <a:solidFill>
                  <a:srgbClr val="002060"/>
                </a:solidFill>
                <a:latin typeface="ＭＳ Ｐゴシック" panose="020B0600070205080204" pitchFamily="50" charset="-128"/>
                <a:ea typeface="ＭＳ Ｐゴシック" panose="020B0600070205080204" pitchFamily="50" charset="-128"/>
              </a:rPr>
              <a:t>日 以上</a:t>
            </a:r>
            <a:endParaRPr lang="en-US" altLang="zh-CN" b="1" dirty="0" smtClean="0">
              <a:solidFill>
                <a:srgbClr val="002060"/>
              </a:solidFill>
              <a:latin typeface="ＭＳ Ｐゴシック" panose="020B0600070205080204" pitchFamily="50" charset="-128"/>
              <a:ea typeface="ＭＳ Ｐゴシック" panose="020B0600070205080204" pitchFamily="50" charset="-128"/>
            </a:endParaRPr>
          </a:p>
          <a:p>
            <a:pPr>
              <a:lnSpc>
                <a:spcPct val="150000"/>
              </a:lnSpc>
            </a:pPr>
            <a:endParaRPr lang="en-US" altLang="zh-CN" sz="2000" b="1" dirty="0" smtClean="0">
              <a:latin typeface="微软雅黑" pitchFamily="34" charset="-122"/>
              <a:ea typeface="微软雅黑" pitchFamily="34" charset="-122"/>
            </a:endParaRPr>
          </a:p>
          <a:p>
            <a:endParaRPr lang="zh-CN" altLang="en-US" sz="2000" dirty="0"/>
          </a:p>
        </p:txBody>
      </p:sp>
      <p:sp>
        <p:nvSpPr>
          <p:cNvPr id="61" name="文本框 15"/>
          <p:cNvSpPr txBox="1"/>
          <p:nvPr/>
        </p:nvSpPr>
        <p:spPr>
          <a:xfrm>
            <a:off x="0" y="59751"/>
            <a:ext cx="2770013" cy="523220"/>
          </a:xfrm>
          <a:prstGeom prst="rect">
            <a:avLst/>
          </a:prstGeom>
          <a:noFill/>
        </p:spPr>
        <p:txBody>
          <a:bodyPr wrap="square" rtlCol="0">
            <a:spAutoFit/>
          </a:bodyPr>
          <a:lstStyle/>
          <a:p>
            <a:pPr algn="ctr"/>
            <a:r>
              <a:rPr lang="ja-JP" altLang="en-US" sz="2800" b="1" dirty="0" smtClean="0">
                <a:solidFill>
                  <a:schemeClr val="accent6">
                    <a:lumMod val="75000"/>
                  </a:schemeClr>
                </a:solidFill>
                <a:latin typeface="ＭＳ Ｐゴシック" panose="020B0600070205080204" pitchFamily="50" charset="-128"/>
                <a:ea typeface="ＭＳ Ｐゴシック" panose="020B0600070205080204" pitchFamily="50" charset="-128"/>
              </a:rPr>
              <a:t>サービス区域</a:t>
            </a:r>
            <a:endParaRPr lang="zh-CN" altLang="en-US" sz="2800" b="1" dirty="0" smtClean="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a:grpSpLocks/>
          </p:cNvGrpSpPr>
          <p:nvPr/>
        </p:nvGrpSpPr>
        <p:grpSpPr bwMode="auto">
          <a:xfrm>
            <a:off x="1928794" y="857238"/>
            <a:ext cx="4604404" cy="3428004"/>
            <a:chOff x="-88543" y="-191069"/>
            <a:chExt cx="4605101" cy="3427624"/>
          </a:xfrm>
        </p:grpSpPr>
        <p:sp>
          <p:nvSpPr>
            <p:cNvPr id="12294" name="等腰三角形 43"/>
            <p:cNvSpPr>
              <a:spLocks noChangeArrowheads="1"/>
            </p:cNvSpPr>
            <p:nvPr/>
          </p:nvSpPr>
          <p:spPr bwMode="auto">
            <a:xfrm rot="20547380" flipH="1">
              <a:off x="-88543" y="-191069"/>
              <a:ext cx="4399607" cy="2935000"/>
            </a:xfrm>
            <a:prstGeom prst="triangle">
              <a:avLst>
                <a:gd name="adj" fmla="val 49463"/>
              </a:avLst>
            </a:prstGeom>
            <a:solidFill>
              <a:srgbClr val="8ABC1D"/>
            </a:solidFill>
            <a:ln w="12700" cap="flat" cmpd="sng">
              <a:noFill/>
              <a:bevel/>
              <a:headEnd/>
              <a:tailEnd/>
            </a:ln>
          </p:spPr>
          <p:txBody>
            <a:bodyPr anchor="ctr"/>
            <a:lstStyle/>
            <a:p>
              <a:pPr algn="ctr"/>
              <a:endParaRPr lang="zh-CN" altLang="zh-CN">
                <a:solidFill>
                  <a:srgbClr val="FFFFFF"/>
                </a:solidFill>
              </a:endParaRPr>
            </a:p>
          </p:txBody>
        </p:sp>
        <p:sp>
          <p:nvSpPr>
            <p:cNvPr id="12295" name="等腰三角形 44"/>
            <p:cNvSpPr>
              <a:spLocks noChangeArrowheads="1"/>
            </p:cNvSpPr>
            <p:nvPr/>
          </p:nvSpPr>
          <p:spPr bwMode="auto">
            <a:xfrm flipV="1">
              <a:off x="0" y="500010"/>
              <a:ext cx="4516558" cy="2736545"/>
            </a:xfrm>
            <a:prstGeom prst="triangle">
              <a:avLst>
                <a:gd name="adj" fmla="val 69366"/>
              </a:avLst>
            </a:prstGeom>
            <a:solidFill>
              <a:srgbClr val="007CAC"/>
            </a:solidFill>
            <a:ln w="12700" cap="flat" cmpd="sng">
              <a:noFill/>
              <a:bevel/>
              <a:headEnd/>
              <a:tailEnd/>
            </a:ln>
          </p:spPr>
          <p:txBody>
            <a:bodyPr anchor="ctr"/>
            <a:lstStyle/>
            <a:p>
              <a:pPr algn="ctr"/>
              <a:endParaRPr lang="zh-CN" altLang="zh-CN">
                <a:solidFill>
                  <a:srgbClr val="FFFFFF"/>
                </a:solidFill>
              </a:endParaRPr>
            </a:p>
          </p:txBody>
        </p:sp>
        <p:sp>
          <p:nvSpPr>
            <p:cNvPr id="12296" name="任意多边形 49"/>
            <p:cNvSpPr>
              <a:spLocks noChangeArrowheads="1"/>
            </p:cNvSpPr>
            <p:nvPr/>
          </p:nvSpPr>
          <p:spPr bwMode="auto">
            <a:xfrm rot="20741222" flipH="1">
              <a:off x="1108649" y="508425"/>
              <a:ext cx="2572372" cy="1871384"/>
            </a:xfrm>
            <a:custGeom>
              <a:avLst/>
              <a:gdLst>
                <a:gd name="T0" fmla="*/ 2055914 w 2572372"/>
                <a:gd name="T1" fmla="*/ 0 h 1871384"/>
                <a:gd name="T2" fmla="*/ 822658 w 2572372"/>
                <a:gd name="T3" fmla="*/ 314650 h 1871384"/>
                <a:gd name="T4" fmla="*/ 0 w 2572372"/>
                <a:gd name="T5" fmla="*/ 1323657 h 1871384"/>
                <a:gd name="T6" fmla="*/ 494742 w 2572372"/>
                <a:gd name="T7" fmla="*/ 1871384 h 1871384"/>
                <a:gd name="T8" fmla="*/ 1672767 w 2572372"/>
                <a:gd name="T9" fmla="*/ 1871384 h 1871384"/>
                <a:gd name="T10" fmla="*/ 2572372 w 2572372"/>
                <a:gd name="T11" fmla="*/ 620084 h 1871384"/>
                <a:gd name="T12" fmla="*/ 0 60000 65536"/>
                <a:gd name="T13" fmla="*/ 0 60000 65536"/>
                <a:gd name="T14" fmla="*/ 0 60000 65536"/>
                <a:gd name="T15" fmla="*/ 0 60000 65536"/>
                <a:gd name="T16" fmla="*/ 0 60000 65536"/>
                <a:gd name="T17" fmla="*/ 0 60000 65536"/>
                <a:gd name="T18" fmla="*/ 0 w 2572372"/>
                <a:gd name="T19" fmla="*/ 0 h 1871384"/>
                <a:gd name="T20" fmla="*/ 2572372 w 2572372"/>
                <a:gd name="T21" fmla="*/ 1871384 h 1871384"/>
              </a:gdLst>
              <a:ahLst/>
              <a:cxnLst>
                <a:cxn ang="T12">
                  <a:pos x="T0" y="T1"/>
                </a:cxn>
                <a:cxn ang="T13">
                  <a:pos x="T2" y="T3"/>
                </a:cxn>
                <a:cxn ang="T14">
                  <a:pos x="T4" y="T5"/>
                </a:cxn>
                <a:cxn ang="T15">
                  <a:pos x="T6" y="T7"/>
                </a:cxn>
                <a:cxn ang="T16">
                  <a:pos x="T8" y="T9"/>
                </a:cxn>
                <a:cxn ang="T17">
                  <a:pos x="T10" y="T11"/>
                </a:cxn>
              </a:cxnLst>
              <a:rect l="T18" t="T19" r="T20" b="T21"/>
              <a:pathLst>
                <a:path w="2572372" h="1871384">
                  <a:moveTo>
                    <a:pt x="2055914" y="0"/>
                  </a:moveTo>
                  <a:lnTo>
                    <a:pt x="822658" y="314650"/>
                  </a:lnTo>
                  <a:lnTo>
                    <a:pt x="0" y="1323657"/>
                  </a:lnTo>
                  <a:lnTo>
                    <a:pt x="494742" y="1871384"/>
                  </a:lnTo>
                  <a:lnTo>
                    <a:pt x="1672767" y="1871384"/>
                  </a:lnTo>
                  <a:lnTo>
                    <a:pt x="2572372" y="620084"/>
                  </a:lnTo>
                  <a:close/>
                </a:path>
              </a:pathLst>
            </a:custGeom>
            <a:solidFill>
              <a:srgbClr val="005D82"/>
            </a:solidFill>
            <a:ln w="12700" cap="flat" cmpd="sng">
              <a:noFill/>
              <a:bevel/>
              <a:headEnd/>
              <a:tailEnd/>
            </a:ln>
          </p:spPr>
          <p:txBody>
            <a:bodyPr anchor="ctr"/>
            <a:lstStyle/>
            <a:p>
              <a:pPr algn="ctr"/>
              <a:endParaRPr lang="zh-CN" altLang="zh-CN">
                <a:solidFill>
                  <a:srgbClr val="FFFFFF"/>
                </a:solidFill>
              </a:endParaRPr>
            </a:p>
          </p:txBody>
        </p:sp>
      </p:grpSp>
      <p:sp>
        <p:nvSpPr>
          <p:cNvPr id="12298" name="文本框 51"/>
          <p:cNvSpPr>
            <a:spLocks noChangeArrowheads="1"/>
          </p:cNvSpPr>
          <p:nvPr/>
        </p:nvSpPr>
        <p:spPr bwMode="auto">
          <a:xfrm>
            <a:off x="3643306" y="2214560"/>
            <a:ext cx="1428760" cy="400110"/>
          </a:xfrm>
          <a:prstGeom prst="rect">
            <a:avLst/>
          </a:prstGeom>
          <a:solidFill>
            <a:schemeClr val="bg1"/>
          </a:solidFill>
          <a:ln w="9525">
            <a:noFill/>
            <a:miter lim="800000"/>
            <a:headEnd/>
            <a:tailEnd/>
          </a:ln>
        </p:spPr>
        <p:txBody>
          <a:bodyPr wrap="square">
            <a:spAutoFit/>
          </a:bodyPr>
          <a:lstStyle/>
          <a:p>
            <a:pPr algn="ctr"/>
            <a:r>
              <a:rPr lang="ja-JP" altLang="en-US" sz="2000" b="1" dirty="0" smtClean="0">
                <a:solidFill>
                  <a:schemeClr val="accent6">
                    <a:lumMod val="50000"/>
                  </a:schemeClr>
                </a:solidFill>
                <a:latin typeface="ＭＳ Ｐゴシック" panose="020B0600070205080204" pitchFamily="50" charset="-128"/>
                <a:ea typeface="ＭＳ Ｐゴシック" panose="020B0600070205080204" pitchFamily="50" charset="-128"/>
                <a:sym typeface="Calibri" pitchFamily="34" charset="0"/>
              </a:rPr>
              <a:t>運営力</a:t>
            </a:r>
            <a:endParaRPr lang="zh-CN" altLang="en-US" sz="2000" b="1" dirty="0" smtClean="0">
              <a:solidFill>
                <a:schemeClr val="accent6">
                  <a:lumMod val="50000"/>
                </a:schemeClr>
              </a:solidFill>
              <a:latin typeface="ＭＳ Ｐゴシック" panose="020B0600070205080204" pitchFamily="50" charset="-128"/>
              <a:ea typeface="ＭＳ Ｐゴシック" panose="020B0600070205080204" pitchFamily="50" charset="-128"/>
              <a:sym typeface="Calibri" pitchFamily="34" charset="0"/>
            </a:endParaRPr>
          </a:p>
        </p:txBody>
      </p:sp>
      <p:grpSp>
        <p:nvGrpSpPr>
          <p:cNvPr id="5" name="Group 13"/>
          <p:cNvGrpSpPr>
            <a:grpSpLocks/>
          </p:cNvGrpSpPr>
          <p:nvPr/>
        </p:nvGrpSpPr>
        <p:grpSpPr bwMode="auto">
          <a:xfrm>
            <a:off x="6786578" y="1357304"/>
            <a:ext cx="2312050" cy="338554"/>
            <a:chOff x="0" y="0"/>
            <a:chExt cx="2311846" cy="338588"/>
          </a:xfrm>
        </p:grpSpPr>
        <p:grpSp>
          <p:nvGrpSpPr>
            <p:cNvPr id="6" name="Group 14"/>
            <p:cNvGrpSpPr>
              <a:grpSpLocks/>
            </p:cNvGrpSpPr>
            <p:nvPr/>
          </p:nvGrpSpPr>
          <p:grpSpPr bwMode="auto">
            <a:xfrm>
              <a:off x="0" y="42051"/>
              <a:ext cx="277453" cy="277453"/>
              <a:chOff x="0" y="0"/>
              <a:chExt cx="277453" cy="277453"/>
            </a:xfrm>
          </p:grpSpPr>
          <p:sp>
            <p:nvSpPr>
              <p:cNvPr id="12303" name="同心圆 154"/>
              <p:cNvSpPr>
                <a:spLocks noChangeArrowheads="1"/>
              </p:cNvSpPr>
              <p:nvPr/>
            </p:nvSpPr>
            <p:spPr bwMode="auto">
              <a:xfrm>
                <a:off x="0" y="0"/>
                <a:ext cx="277453" cy="277453"/>
              </a:xfrm>
              <a:custGeom>
                <a:avLst/>
                <a:gdLst>
                  <a:gd name="G0" fmla="+- 3537 0 0"/>
                  <a:gd name="G1" fmla="+- 21600 0 3537"/>
                  <a:gd name="G2" fmla="+- 21600 0 3537"/>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w="12700" cap="flat" cmpd="sng">
                <a:noFill/>
                <a:bevel/>
                <a:headEnd/>
                <a:tailEnd/>
              </a:ln>
            </p:spPr>
            <p:txBody>
              <a:bodyPr anchor="ctr"/>
              <a:lstStyle/>
              <a:p>
                <a:pPr algn="ctr"/>
                <a:endParaRPr lang="zh-CN" altLang="zh-CN"/>
              </a:p>
            </p:txBody>
          </p:sp>
          <p:sp>
            <p:nvSpPr>
              <p:cNvPr id="12304" name="空心弧 155"/>
              <p:cNvSpPr>
                <a:spLocks noChangeArrowheads="1"/>
              </p:cNvSpPr>
              <p:nvPr/>
            </p:nvSpPr>
            <p:spPr bwMode="auto">
              <a:xfrm>
                <a:off x="0" y="0"/>
                <a:ext cx="277453" cy="277453"/>
              </a:xfrm>
              <a:custGeom>
                <a:avLst/>
                <a:gdLst>
                  <a:gd name="G0" fmla="+- 7071 0 0"/>
                  <a:gd name="G1" fmla="+- 17674977 0 0"/>
                  <a:gd name="G2" fmla="+- 0 0 17674977"/>
                  <a:gd name="T0" fmla="*/ 0 256 1"/>
                  <a:gd name="T1" fmla="*/ 180 256 1"/>
                  <a:gd name="G3" fmla="+- 17674977 T0 T1"/>
                  <a:gd name="T2" fmla="*/ 0 256 1"/>
                  <a:gd name="T3" fmla="*/ 90 256 1"/>
                  <a:gd name="G4" fmla="+- 17674977 T2 T3"/>
                  <a:gd name="G5" fmla="*/ G4 2 1"/>
                  <a:gd name="T4" fmla="*/ 90 256 1"/>
                  <a:gd name="T5" fmla="*/ 0 256 1"/>
                  <a:gd name="G6" fmla="+- 17674977 T4 T5"/>
                  <a:gd name="G7" fmla="*/ G6 2 1"/>
                  <a:gd name="G8" fmla="abs 1767497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071"/>
                  <a:gd name="G18" fmla="*/ 7071 1 2"/>
                  <a:gd name="G19" fmla="+- G18 5400 0"/>
                  <a:gd name="G20" fmla="cos G19 17674977"/>
                  <a:gd name="G21" fmla="sin G19 17674977"/>
                  <a:gd name="G22" fmla="+- G20 10800 0"/>
                  <a:gd name="G23" fmla="+- G21 10800 0"/>
                  <a:gd name="G24" fmla="+- 10800 0 G20"/>
                  <a:gd name="G25" fmla="+- 7071 10800 0"/>
                  <a:gd name="G26" fmla="?: G9 G17 G25"/>
                  <a:gd name="G27" fmla="?: G9 0 21600"/>
                  <a:gd name="G28" fmla="cos 10800 17674977"/>
                  <a:gd name="G29" fmla="sin 10800 17674977"/>
                  <a:gd name="G30" fmla="sin 7071 17674977"/>
                  <a:gd name="G31" fmla="+- G28 10800 0"/>
                  <a:gd name="G32" fmla="+- G29 10800 0"/>
                  <a:gd name="G33" fmla="+- G30 10800 0"/>
                  <a:gd name="G34" fmla="?: G4 0 G31"/>
                  <a:gd name="G35" fmla="?: 17674977 G34 0"/>
                  <a:gd name="G36" fmla="?: G6 G35 G31"/>
                  <a:gd name="G37" fmla="+- 21600 0 G36"/>
                  <a:gd name="G38" fmla="?: G4 0 G33"/>
                  <a:gd name="G39" fmla="?: 17674977 G38 G32"/>
                  <a:gd name="G40" fmla="?: G6 G39 0"/>
                  <a:gd name="G41" fmla="?: G4 G32 21600"/>
                  <a:gd name="G42" fmla="?: G6 G41 G33"/>
                  <a:gd name="T12" fmla="*/ 10800 w 21600"/>
                  <a:gd name="T13" fmla="*/ 0 h 21600"/>
                  <a:gd name="T14" fmla="*/ 10753 w 21600"/>
                  <a:gd name="T15" fmla="*/ 1864 h 21600"/>
                  <a:gd name="T16" fmla="*/ 10800 w 21600"/>
                  <a:gd name="T17" fmla="*/ 3729 h 21600"/>
                  <a:gd name="T18" fmla="*/ 10847 w 21600"/>
                  <a:gd name="T19" fmla="*/ 1864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close/>
                  </a:path>
                </a:pathLst>
              </a:custGeom>
              <a:solidFill>
                <a:srgbClr val="8ABC1D"/>
              </a:solidFill>
              <a:ln w="12700" cap="flat" cmpd="sng">
                <a:noFill/>
                <a:bevel/>
                <a:headEnd/>
                <a:tailEnd/>
              </a:ln>
            </p:spPr>
            <p:txBody>
              <a:bodyPr anchor="ctr"/>
              <a:lstStyle/>
              <a:p>
                <a:pPr algn="ctr"/>
                <a:endParaRPr lang="zh-CN" altLang="zh-CN"/>
              </a:p>
            </p:txBody>
          </p:sp>
        </p:grpSp>
        <p:sp>
          <p:nvSpPr>
            <p:cNvPr id="12305" name="矩形 152"/>
            <p:cNvSpPr>
              <a:spLocks noChangeArrowheads="1"/>
            </p:cNvSpPr>
            <p:nvPr/>
          </p:nvSpPr>
          <p:spPr bwMode="auto">
            <a:xfrm>
              <a:off x="266273" y="0"/>
              <a:ext cx="2045573" cy="338588"/>
            </a:xfrm>
            <a:prstGeom prst="rect">
              <a:avLst/>
            </a:prstGeom>
            <a:noFill/>
            <a:ln w="9525">
              <a:noFill/>
              <a:miter lim="800000"/>
              <a:headEnd/>
              <a:tailEnd/>
            </a:ln>
          </p:spPr>
          <p:txBody>
            <a:bodyPr wrap="none">
              <a:spAutoFit/>
            </a:bodyPr>
            <a:lstStyle/>
            <a:p>
              <a:r>
                <a:rPr lang="ja-JP" altLang="en-US" sz="1600" b="1" dirty="0" smtClean="0">
                  <a:solidFill>
                    <a:srgbClr val="00638A"/>
                  </a:solidFill>
                  <a:latin typeface="ＭＳ Ｐゴシック" panose="020B0600070205080204" pitchFamily="50" charset="-128"/>
                  <a:ea typeface="ＭＳ Ｐゴシック" panose="020B0600070205080204" pitchFamily="50" charset="-128"/>
                  <a:sym typeface="Calibri" pitchFamily="34" charset="0"/>
                </a:rPr>
                <a:t>汚泥の総合的解決策</a:t>
              </a:r>
              <a:endParaRPr lang="en-US" sz="1600" b="1" dirty="0">
                <a:solidFill>
                  <a:srgbClr val="00638A"/>
                </a:solidFill>
                <a:latin typeface="ＭＳ Ｐゴシック" panose="020B0600070205080204" pitchFamily="50" charset="-128"/>
                <a:ea typeface="ＭＳ Ｐゴシック" panose="020B0600070205080204" pitchFamily="50" charset="-128"/>
                <a:sym typeface="Calibri" pitchFamily="34" charset="0"/>
              </a:endParaRPr>
            </a:p>
          </p:txBody>
        </p:sp>
      </p:grpSp>
      <p:grpSp>
        <p:nvGrpSpPr>
          <p:cNvPr id="7" name="Group 19"/>
          <p:cNvGrpSpPr>
            <a:grpSpLocks/>
          </p:cNvGrpSpPr>
          <p:nvPr/>
        </p:nvGrpSpPr>
        <p:grpSpPr bwMode="auto">
          <a:xfrm>
            <a:off x="6861175" y="2804700"/>
            <a:ext cx="1682068" cy="338554"/>
            <a:chOff x="0" y="0"/>
            <a:chExt cx="1681916" cy="338588"/>
          </a:xfrm>
        </p:grpSpPr>
        <p:grpSp>
          <p:nvGrpSpPr>
            <p:cNvPr id="8" name="Group 20"/>
            <p:cNvGrpSpPr>
              <a:grpSpLocks/>
            </p:cNvGrpSpPr>
            <p:nvPr/>
          </p:nvGrpSpPr>
          <p:grpSpPr bwMode="auto">
            <a:xfrm>
              <a:off x="0" y="42051"/>
              <a:ext cx="277453" cy="277453"/>
              <a:chOff x="0" y="0"/>
              <a:chExt cx="277453" cy="277453"/>
            </a:xfrm>
          </p:grpSpPr>
          <p:sp>
            <p:nvSpPr>
              <p:cNvPr id="12309" name="同心圆 55"/>
              <p:cNvSpPr>
                <a:spLocks noChangeArrowheads="1"/>
              </p:cNvSpPr>
              <p:nvPr/>
            </p:nvSpPr>
            <p:spPr bwMode="auto">
              <a:xfrm>
                <a:off x="0" y="0"/>
                <a:ext cx="277453" cy="277453"/>
              </a:xfrm>
              <a:custGeom>
                <a:avLst/>
                <a:gdLst>
                  <a:gd name="G0" fmla="+- 3537 0 0"/>
                  <a:gd name="G1" fmla="+- 21600 0 3537"/>
                  <a:gd name="G2" fmla="+- 21600 0 3537"/>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w="12700" cap="flat" cmpd="sng">
                <a:noFill/>
                <a:bevel/>
                <a:headEnd/>
                <a:tailEnd/>
              </a:ln>
            </p:spPr>
            <p:txBody>
              <a:bodyPr anchor="ctr"/>
              <a:lstStyle/>
              <a:p>
                <a:pPr algn="ctr"/>
                <a:endParaRPr lang="zh-CN" altLang="zh-CN"/>
              </a:p>
            </p:txBody>
          </p:sp>
          <p:sp>
            <p:nvSpPr>
              <p:cNvPr id="12310" name="空心弧 56"/>
              <p:cNvSpPr>
                <a:spLocks noChangeArrowheads="1"/>
              </p:cNvSpPr>
              <p:nvPr/>
            </p:nvSpPr>
            <p:spPr bwMode="auto">
              <a:xfrm>
                <a:off x="0" y="0"/>
                <a:ext cx="277453" cy="277453"/>
              </a:xfrm>
              <a:custGeom>
                <a:avLst/>
                <a:gdLst>
                  <a:gd name="G0" fmla="+- 7071 0 0"/>
                  <a:gd name="G1" fmla="+- 17674977 0 0"/>
                  <a:gd name="G2" fmla="+- 0 0 17674977"/>
                  <a:gd name="T0" fmla="*/ 0 256 1"/>
                  <a:gd name="T1" fmla="*/ 180 256 1"/>
                  <a:gd name="G3" fmla="+- 17674977 T0 T1"/>
                  <a:gd name="T2" fmla="*/ 0 256 1"/>
                  <a:gd name="T3" fmla="*/ 90 256 1"/>
                  <a:gd name="G4" fmla="+- 17674977 T2 T3"/>
                  <a:gd name="G5" fmla="*/ G4 2 1"/>
                  <a:gd name="T4" fmla="*/ 90 256 1"/>
                  <a:gd name="T5" fmla="*/ 0 256 1"/>
                  <a:gd name="G6" fmla="+- 17674977 T4 T5"/>
                  <a:gd name="G7" fmla="*/ G6 2 1"/>
                  <a:gd name="G8" fmla="abs 1767497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071"/>
                  <a:gd name="G18" fmla="*/ 7071 1 2"/>
                  <a:gd name="G19" fmla="+- G18 5400 0"/>
                  <a:gd name="G20" fmla="cos G19 17674977"/>
                  <a:gd name="G21" fmla="sin G19 17674977"/>
                  <a:gd name="G22" fmla="+- G20 10800 0"/>
                  <a:gd name="G23" fmla="+- G21 10800 0"/>
                  <a:gd name="G24" fmla="+- 10800 0 G20"/>
                  <a:gd name="G25" fmla="+- 7071 10800 0"/>
                  <a:gd name="G26" fmla="?: G9 G17 G25"/>
                  <a:gd name="G27" fmla="?: G9 0 21600"/>
                  <a:gd name="G28" fmla="cos 10800 17674977"/>
                  <a:gd name="G29" fmla="sin 10800 17674977"/>
                  <a:gd name="G30" fmla="sin 7071 17674977"/>
                  <a:gd name="G31" fmla="+- G28 10800 0"/>
                  <a:gd name="G32" fmla="+- G29 10800 0"/>
                  <a:gd name="G33" fmla="+- G30 10800 0"/>
                  <a:gd name="G34" fmla="?: G4 0 G31"/>
                  <a:gd name="G35" fmla="?: 17674977 G34 0"/>
                  <a:gd name="G36" fmla="?: G6 G35 G31"/>
                  <a:gd name="G37" fmla="+- 21600 0 G36"/>
                  <a:gd name="G38" fmla="?: G4 0 G33"/>
                  <a:gd name="G39" fmla="?: 17674977 G38 G32"/>
                  <a:gd name="G40" fmla="?: G6 G39 0"/>
                  <a:gd name="G41" fmla="?: G4 G32 21600"/>
                  <a:gd name="G42" fmla="?: G6 G41 G33"/>
                  <a:gd name="T12" fmla="*/ 10800 w 21600"/>
                  <a:gd name="T13" fmla="*/ 0 h 21600"/>
                  <a:gd name="T14" fmla="*/ 10753 w 21600"/>
                  <a:gd name="T15" fmla="*/ 1864 h 21600"/>
                  <a:gd name="T16" fmla="*/ 10800 w 21600"/>
                  <a:gd name="T17" fmla="*/ 3729 h 21600"/>
                  <a:gd name="T18" fmla="*/ 10847 w 21600"/>
                  <a:gd name="T19" fmla="*/ 1864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close/>
                  </a:path>
                </a:pathLst>
              </a:custGeom>
              <a:solidFill>
                <a:srgbClr val="8ABC1D"/>
              </a:solidFill>
              <a:ln w="12700" cap="flat" cmpd="sng">
                <a:noFill/>
                <a:bevel/>
                <a:headEnd/>
                <a:tailEnd/>
              </a:ln>
            </p:spPr>
            <p:txBody>
              <a:bodyPr anchor="ctr"/>
              <a:lstStyle/>
              <a:p>
                <a:pPr algn="ctr"/>
                <a:endParaRPr lang="zh-CN" altLang="zh-CN"/>
              </a:p>
            </p:txBody>
          </p:sp>
        </p:grpSp>
        <p:sp>
          <p:nvSpPr>
            <p:cNvPr id="12311" name="矩形 52"/>
            <p:cNvSpPr>
              <a:spLocks noChangeArrowheads="1"/>
            </p:cNvSpPr>
            <p:nvPr/>
          </p:nvSpPr>
          <p:spPr bwMode="auto">
            <a:xfrm>
              <a:off x="266272" y="0"/>
              <a:ext cx="1415644" cy="338588"/>
            </a:xfrm>
            <a:prstGeom prst="rect">
              <a:avLst/>
            </a:prstGeom>
            <a:noFill/>
            <a:ln w="9525">
              <a:noFill/>
              <a:miter lim="800000"/>
              <a:headEnd/>
              <a:tailEnd/>
            </a:ln>
          </p:spPr>
          <p:txBody>
            <a:bodyPr wrap="none">
              <a:spAutoFit/>
            </a:bodyPr>
            <a:lstStyle/>
            <a:p>
              <a:r>
                <a:rPr lang="ja-JP" altLang="en-US" sz="1600" b="1" dirty="0" smtClean="0">
                  <a:solidFill>
                    <a:srgbClr val="00638A"/>
                  </a:solidFill>
                  <a:latin typeface="ＭＳ Ｐゴシック" panose="020B0600070205080204" pitchFamily="50" charset="-128"/>
                  <a:ea typeface="ＭＳ Ｐゴシック" panose="020B0600070205080204" pitchFamily="50" charset="-128"/>
                  <a:sym typeface="Calibri" pitchFamily="34" charset="0"/>
                </a:rPr>
                <a:t>水体総合整備</a:t>
              </a:r>
              <a:endParaRPr lang="en-US" sz="1600" b="1" dirty="0">
                <a:solidFill>
                  <a:srgbClr val="00638A"/>
                </a:solidFill>
                <a:latin typeface="ＭＳ Ｐゴシック" panose="020B0600070205080204" pitchFamily="50" charset="-128"/>
                <a:ea typeface="ＭＳ Ｐゴシック" panose="020B0600070205080204" pitchFamily="50" charset="-128"/>
                <a:sym typeface="Calibri" pitchFamily="34" charset="0"/>
              </a:endParaRPr>
            </a:p>
          </p:txBody>
        </p:sp>
      </p:grpSp>
      <p:grpSp>
        <p:nvGrpSpPr>
          <p:cNvPr id="11" name="Group 31"/>
          <p:cNvGrpSpPr>
            <a:grpSpLocks/>
          </p:cNvGrpSpPr>
          <p:nvPr/>
        </p:nvGrpSpPr>
        <p:grpSpPr bwMode="auto">
          <a:xfrm>
            <a:off x="357158" y="971140"/>
            <a:ext cx="1845574" cy="369332"/>
            <a:chOff x="0" y="0"/>
            <a:chExt cx="1845412" cy="369369"/>
          </a:xfrm>
        </p:grpSpPr>
        <p:grpSp>
          <p:nvGrpSpPr>
            <p:cNvPr id="12" name="Group 32"/>
            <p:cNvGrpSpPr>
              <a:grpSpLocks/>
            </p:cNvGrpSpPr>
            <p:nvPr/>
          </p:nvGrpSpPr>
          <p:grpSpPr bwMode="auto">
            <a:xfrm>
              <a:off x="0" y="42051"/>
              <a:ext cx="277453" cy="277453"/>
              <a:chOff x="0" y="0"/>
              <a:chExt cx="277453" cy="277453"/>
            </a:xfrm>
          </p:grpSpPr>
          <p:sp>
            <p:nvSpPr>
              <p:cNvPr id="12321" name="同心圆 70"/>
              <p:cNvSpPr>
                <a:spLocks noChangeArrowheads="1"/>
              </p:cNvSpPr>
              <p:nvPr/>
            </p:nvSpPr>
            <p:spPr bwMode="auto">
              <a:xfrm>
                <a:off x="0" y="0"/>
                <a:ext cx="277453" cy="277453"/>
              </a:xfrm>
              <a:custGeom>
                <a:avLst/>
                <a:gdLst>
                  <a:gd name="G0" fmla="+- 3537 0 0"/>
                  <a:gd name="G1" fmla="+- 21600 0 3537"/>
                  <a:gd name="G2" fmla="+- 21600 0 3537"/>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w="12700" cap="flat" cmpd="sng">
                <a:noFill/>
                <a:bevel/>
                <a:headEnd/>
                <a:tailEnd/>
              </a:ln>
            </p:spPr>
            <p:txBody>
              <a:bodyPr anchor="ctr"/>
              <a:lstStyle/>
              <a:p>
                <a:pPr algn="ctr"/>
                <a:endParaRPr lang="zh-CN" altLang="zh-CN"/>
              </a:p>
            </p:txBody>
          </p:sp>
          <p:sp>
            <p:nvSpPr>
              <p:cNvPr id="12322" name="空心弧 71"/>
              <p:cNvSpPr>
                <a:spLocks noChangeArrowheads="1"/>
              </p:cNvSpPr>
              <p:nvPr/>
            </p:nvSpPr>
            <p:spPr bwMode="auto">
              <a:xfrm>
                <a:off x="0" y="0"/>
                <a:ext cx="277453" cy="277453"/>
              </a:xfrm>
              <a:custGeom>
                <a:avLst/>
                <a:gdLst>
                  <a:gd name="G0" fmla="+- 7071 0 0"/>
                  <a:gd name="G1" fmla="+- 17674977 0 0"/>
                  <a:gd name="G2" fmla="+- 0 0 17674977"/>
                  <a:gd name="T0" fmla="*/ 0 256 1"/>
                  <a:gd name="T1" fmla="*/ 180 256 1"/>
                  <a:gd name="G3" fmla="+- 17674977 T0 T1"/>
                  <a:gd name="T2" fmla="*/ 0 256 1"/>
                  <a:gd name="T3" fmla="*/ 90 256 1"/>
                  <a:gd name="G4" fmla="+- 17674977 T2 T3"/>
                  <a:gd name="G5" fmla="*/ G4 2 1"/>
                  <a:gd name="T4" fmla="*/ 90 256 1"/>
                  <a:gd name="T5" fmla="*/ 0 256 1"/>
                  <a:gd name="G6" fmla="+- 17674977 T4 T5"/>
                  <a:gd name="G7" fmla="*/ G6 2 1"/>
                  <a:gd name="G8" fmla="abs 1767497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071"/>
                  <a:gd name="G18" fmla="*/ 7071 1 2"/>
                  <a:gd name="G19" fmla="+- G18 5400 0"/>
                  <a:gd name="G20" fmla="cos G19 17674977"/>
                  <a:gd name="G21" fmla="sin G19 17674977"/>
                  <a:gd name="G22" fmla="+- G20 10800 0"/>
                  <a:gd name="G23" fmla="+- G21 10800 0"/>
                  <a:gd name="G24" fmla="+- 10800 0 G20"/>
                  <a:gd name="G25" fmla="+- 7071 10800 0"/>
                  <a:gd name="G26" fmla="?: G9 G17 G25"/>
                  <a:gd name="G27" fmla="?: G9 0 21600"/>
                  <a:gd name="G28" fmla="cos 10800 17674977"/>
                  <a:gd name="G29" fmla="sin 10800 17674977"/>
                  <a:gd name="G30" fmla="sin 7071 17674977"/>
                  <a:gd name="G31" fmla="+- G28 10800 0"/>
                  <a:gd name="G32" fmla="+- G29 10800 0"/>
                  <a:gd name="G33" fmla="+- G30 10800 0"/>
                  <a:gd name="G34" fmla="?: G4 0 G31"/>
                  <a:gd name="G35" fmla="?: 17674977 G34 0"/>
                  <a:gd name="G36" fmla="?: G6 G35 G31"/>
                  <a:gd name="G37" fmla="+- 21600 0 G36"/>
                  <a:gd name="G38" fmla="?: G4 0 G33"/>
                  <a:gd name="G39" fmla="?: 17674977 G38 G32"/>
                  <a:gd name="G40" fmla="?: G6 G39 0"/>
                  <a:gd name="G41" fmla="?: G4 G32 21600"/>
                  <a:gd name="G42" fmla="?: G6 G41 G33"/>
                  <a:gd name="T12" fmla="*/ 10800 w 21600"/>
                  <a:gd name="T13" fmla="*/ 0 h 21600"/>
                  <a:gd name="T14" fmla="*/ 10753 w 21600"/>
                  <a:gd name="T15" fmla="*/ 1864 h 21600"/>
                  <a:gd name="T16" fmla="*/ 10800 w 21600"/>
                  <a:gd name="T17" fmla="*/ 3729 h 21600"/>
                  <a:gd name="T18" fmla="*/ 10847 w 21600"/>
                  <a:gd name="T19" fmla="*/ 1864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close/>
                  </a:path>
                </a:pathLst>
              </a:custGeom>
              <a:solidFill>
                <a:srgbClr val="8ABC1D"/>
              </a:solidFill>
              <a:ln w="12700" cap="flat" cmpd="sng">
                <a:noFill/>
                <a:bevel/>
                <a:headEnd/>
                <a:tailEnd/>
              </a:ln>
            </p:spPr>
            <p:txBody>
              <a:bodyPr anchor="ctr"/>
              <a:lstStyle/>
              <a:p>
                <a:pPr algn="ctr"/>
                <a:endParaRPr lang="zh-CN" altLang="zh-CN"/>
              </a:p>
            </p:txBody>
          </p:sp>
        </p:grpSp>
        <p:sp>
          <p:nvSpPr>
            <p:cNvPr id="12323" name="矩形 68"/>
            <p:cNvSpPr>
              <a:spLocks noChangeArrowheads="1"/>
            </p:cNvSpPr>
            <p:nvPr/>
          </p:nvSpPr>
          <p:spPr bwMode="auto">
            <a:xfrm>
              <a:off x="266273" y="0"/>
              <a:ext cx="1579139" cy="369369"/>
            </a:xfrm>
            <a:prstGeom prst="rect">
              <a:avLst/>
            </a:prstGeom>
            <a:noFill/>
            <a:ln w="9525">
              <a:noFill/>
              <a:miter lim="800000"/>
              <a:headEnd/>
              <a:tailEnd/>
            </a:ln>
          </p:spPr>
          <p:txBody>
            <a:bodyPr wrap="none">
              <a:spAutoFit/>
            </a:bodyPr>
            <a:lstStyle/>
            <a:p>
              <a:r>
                <a:rPr lang="ja-JP" altLang="en-US" b="1" dirty="0" smtClean="0">
                  <a:solidFill>
                    <a:srgbClr val="00638A"/>
                  </a:solidFill>
                  <a:latin typeface="ＭＳ Ｐゴシック" panose="020B0600070205080204" pitchFamily="50" charset="-128"/>
                  <a:ea typeface="ＭＳ Ｐゴシック" panose="020B0600070205080204" pitchFamily="50" charset="-128"/>
                  <a:sym typeface="Calibri" pitchFamily="34" charset="0"/>
                </a:rPr>
                <a:t>生活汚水処理</a:t>
              </a:r>
              <a:endParaRPr lang="en-US" b="1" dirty="0">
                <a:solidFill>
                  <a:srgbClr val="00638A"/>
                </a:solidFill>
                <a:latin typeface="ＭＳ Ｐゴシック" panose="020B0600070205080204" pitchFamily="50" charset="-128"/>
                <a:ea typeface="ＭＳ Ｐゴシック" panose="020B0600070205080204" pitchFamily="50" charset="-128"/>
                <a:sym typeface="Calibri" pitchFamily="34" charset="0"/>
              </a:endParaRPr>
            </a:p>
          </p:txBody>
        </p:sp>
      </p:grpSp>
      <p:grpSp>
        <p:nvGrpSpPr>
          <p:cNvPr id="13" name="Group 37"/>
          <p:cNvGrpSpPr>
            <a:grpSpLocks/>
          </p:cNvGrpSpPr>
          <p:nvPr/>
        </p:nvGrpSpPr>
        <p:grpSpPr bwMode="auto">
          <a:xfrm>
            <a:off x="357158" y="2066515"/>
            <a:ext cx="2310445" cy="369332"/>
            <a:chOff x="0" y="0"/>
            <a:chExt cx="2310236" cy="369369"/>
          </a:xfrm>
        </p:grpSpPr>
        <p:grpSp>
          <p:nvGrpSpPr>
            <p:cNvPr id="14" name="Group 38"/>
            <p:cNvGrpSpPr>
              <a:grpSpLocks/>
            </p:cNvGrpSpPr>
            <p:nvPr/>
          </p:nvGrpSpPr>
          <p:grpSpPr bwMode="auto">
            <a:xfrm>
              <a:off x="0" y="42051"/>
              <a:ext cx="277453" cy="277453"/>
              <a:chOff x="0" y="0"/>
              <a:chExt cx="277453" cy="277453"/>
            </a:xfrm>
          </p:grpSpPr>
          <p:sp>
            <p:nvSpPr>
              <p:cNvPr id="12327" name="同心圆 76"/>
              <p:cNvSpPr>
                <a:spLocks noChangeArrowheads="1"/>
              </p:cNvSpPr>
              <p:nvPr/>
            </p:nvSpPr>
            <p:spPr bwMode="auto">
              <a:xfrm>
                <a:off x="0" y="0"/>
                <a:ext cx="277453" cy="277453"/>
              </a:xfrm>
              <a:custGeom>
                <a:avLst/>
                <a:gdLst>
                  <a:gd name="G0" fmla="+- 3537 0 0"/>
                  <a:gd name="G1" fmla="+- 21600 0 3537"/>
                  <a:gd name="G2" fmla="+- 21600 0 3537"/>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w="12700" cap="flat" cmpd="sng">
                <a:noFill/>
                <a:bevel/>
                <a:headEnd/>
                <a:tailEnd/>
              </a:ln>
            </p:spPr>
            <p:txBody>
              <a:bodyPr anchor="ctr"/>
              <a:lstStyle/>
              <a:p>
                <a:pPr algn="ctr"/>
                <a:endParaRPr lang="zh-CN" altLang="zh-CN"/>
              </a:p>
            </p:txBody>
          </p:sp>
          <p:sp>
            <p:nvSpPr>
              <p:cNvPr id="12328" name="空心弧 77"/>
              <p:cNvSpPr>
                <a:spLocks noChangeArrowheads="1"/>
              </p:cNvSpPr>
              <p:nvPr/>
            </p:nvSpPr>
            <p:spPr bwMode="auto">
              <a:xfrm>
                <a:off x="0" y="0"/>
                <a:ext cx="277453" cy="277453"/>
              </a:xfrm>
              <a:custGeom>
                <a:avLst/>
                <a:gdLst>
                  <a:gd name="G0" fmla="+- 7071 0 0"/>
                  <a:gd name="G1" fmla="+- 17674977 0 0"/>
                  <a:gd name="G2" fmla="+- 0 0 17674977"/>
                  <a:gd name="T0" fmla="*/ 0 256 1"/>
                  <a:gd name="T1" fmla="*/ 180 256 1"/>
                  <a:gd name="G3" fmla="+- 17674977 T0 T1"/>
                  <a:gd name="T2" fmla="*/ 0 256 1"/>
                  <a:gd name="T3" fmla="*/ 90 256 1"/>
                  <a:gd name="G4" fmla="+- 17674977 T2 T3"/>
                  <a:gd name="G5" fmla="*/ G4 2 1"/>
                  <a:gd name="T4" fmla="*/ 90 256 1"/>
                  <a:gd name="T5" fmla="*/ 0 256 1"/>
                  <a:gd name="G6" fmla="+- 17674977 T4 T5"/>
                  <a:gd name="G7" fmla="*/ G6 2 1"/>
                  <a:gd name="G8" fmla="abs 1767497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071"/>
                  <a:gd name="G18" fmla="*/ 7071 1 2"/>
                  <a:gd name="G19" fmla="+- G18 5400 0"/>
                  <a:gd name="G20" fmla="cos G19 17674977"/>
                  <a:gd name="G21" fmla="sin G19 17674977"/>
                  <a:gd name="G22" fmla="+- G20 10800 0"/>
                  <a:gd name="G23" fmla="+- G21 10800 0"/>
                  <a:gd name="G24" fmla="+- 10800 0 G20"/>
                  <a:gd name="G25" fmla="+- 7071 10800 0"/>
                  <a:gd name="G26" fmla="?: G9 G17 G25"/>
                  <a:gd name="G27" fmla="?: G9 0 21600"/>
                  <a:gd name="G28" fmla="cos 10800 17674977"/>
                  <a:gd name="G29" fmla="sin 10800 17674977"/>
                  <a:gd name="G30" fmla="sin 7071 17674977"/>
                  <a:gd name="G31" fmla="+- G28 10800 0"/>
                  <a:gd name="G32" fmla="+- G29 10800 0"/>
                  <a:gd name="G33" fmla="+- G30 10800 0"/>
                  <a:gd name="G34" fmla="?: G4 0 G31"/>
                  <a:gd name="G35" fmla="?: 17674977 G34 0"/>
                  <a:gd name="G36" fmla="?: G6 G35 G31"/>
                  <a:gd name="G37" fmla="+- 21600 0 G36"/>
                  <a:gd name="G38" fmla="?: G4 0 G33"/>
                  <a:gd name="G39" fmla="?: 17674977 G38 G32"/>
                  <a:gd name="G40" fmla="?: G6 G39 0"/>
                  <a:gd name="G41" fmla="?: G4 G32 21600"/>
                  <a:gd name="G42" fmla="?: G6 G41 G33"/>
                  <a:gd name="T12" fmla="*/ 10800 w 21600"/>
                  <a:gd name="T13" fmla="*/ 0 h 21600"/>
                  <a:gd name="T14" fmla="*/ 10753 w 21600"/>
                  <a:gd name="T15" fmla="*/ 1864 h 21600"/>
                  <a:gd name="T16" fmla="*/ 10800 w 21600"/>
                  <a:gd name="T17" fmla="*/ 3729 h 21600"/>
                  <a:gd name="T18" fmla="*/ 10847 w 21600"/>
                  <a:gd name="T19" fmla="*/ 1864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close/>
                  </a:path>
                </a:pathLst>
              </a:custGeom>
              <a:solidFill>
                <a:srgbClr val="8ABC1D"/>
              </a:solidFill>
              <a:ln w="12700" cap="flat" cmpd="sng">
                <a:noFill/>
                <a:bevel/>
                <a:headEnd/>
                <a:tailEnd/>
              </a:ln>
            </p:spPr>
            <p:txBody>
              <a:bodyPr anchor="ctr"/>
              <a:lstStyle/>
              <a:p>
                <a:pPr algn="ctr"/>
                <a:endParaRPr lang="zh-CN" altLang="zh-CN"/>
              </a:p>
            </p:txBody>
          </p:sp>
        </p:grpSp>
        <p:sp>
          <p:nvSpPr>
            <p:cNvPr id="12329" name="矩形 74"/>
            <p:cNvSpPr>
              <a:spLocks noChangeArrowheads="1"/>
            </p:cNvSpPr>
            <p:nvPr/>
          </p:nvSpPr>
          <p:spPr bwMode="auto">
            <a:xfrm>
              <a:off x="266272" y="0"/>
              <a:ext cx="2043964" cy="369369"/>
            </a:xfrm>
            <a:prstGeom prst="rect">
              <a:avLst/>
            </a:prstGeom>
            <a:noFill/>
            <a:ln w="9525">
              <a:noFill/>
              <a:miter lim="800000"/>
              <a:headEnd/>
              <a:tailEnd/>
            </a:ln>
          </p:spPr>
          <p:txBody>
            <a:bodyPr wrap="none">
              <a:spAutoFit/>
            </a:bodyPr>
            <a:lstStyle/>
            <a:p>
              <a:r>
                <a:rPr lang="ja-JP" altLang="en-US" b="1" dirty="0" smtClean="0">
                  <a:solidFill>
                    <a:srgbClr val="00638A"/>
                  </a:solidFill>
                  <a:latin typeface="ＭＳ Ｐゴシック" panose="020B0600070205080204" pitchFamily="50" charset="-128"/>
                  <a:ea typeface="ＭＳ Ｐゴシック" panose="020B0600070205080204" pitchFamily="50" charset="-128"/>
                  <a:sym typeface="Calibri" pitchFamily="34" charset="0"/>
                </a:rPr>
                <a:t>工業団地汚水処理</a:t>
              </a:r>
              <a:endParaRPr lang="en-US" b="1" dirty="0">
                <a:solidFill>
                  <a:srgbClr val="00638A"/>
                </a:solidFill>
                <a:latin typeface="ＭＳ Ｐゴシック" panose="020B0600070205080204" pitchFamily="50" charset="-128"/>
                <a:ea typeface="ＭＳ Ｐゴシック" panose="020B0600070205080204" pitchFamily="50" charset="-128"/>
                <a:sym typeface="Calibri" pitchFamily="34" charset="0"/>
              </a:endParaRPr>
            </a:p>
          </p:txBody>
        </p:sp>
      </p:grpSp>
      <p:grpSp>
        <p:nvGrpSpPr>
          <p:cNvPr id="15" name="Group 43"/>
          <p:cNvGrpSpPr>
            <a:grpSpLocks/>
          </p:cNvGrpSpPr>
          <p:nvPr/>
        </p:nvGrpSpPr>
        <p:grpSpPr bwMode="auto">
          <a:xfrm>
            <a:off x="357158" y="3161890"/>
            <a:ext cx="1845574" cy="369332"/>
            <a:chOff x="0" y="0"/>
            <a:chExt cx="1845407" cy="369369"/>
          </a:xfrm>
        </p:grpSpPr>
        <p:grpSp>
          <p:nvGrpSpPr>
            <p:cNvPr id="16" name="Group 44"/>
            <p:cNvGrpSpPr>
              <a:grpSpLocks/>
            </p:cNvGrpSpPr>
            <p:nvPr/>
          </p:nvGrpSpPr>
          <p:grpSpPr bwMode="auto">
            <a:xfrm>
              <a:off x="0" y="42051"/>
              <a:ext cx="277453" cy="277453"/>
              <a:chOff x="0" y="0"/>
              <a:chExt cx="277453" cy="277453"/>
            </a:xfrm>
          </p:grpSpPr>
          <p:sp>
            <p:nvSpPr>
              <p:cNvPr id="12333" name="同心圆 82"/>
              <p:cNvSpPr>
                <a:spLocks noChangeArrowheads="1"/>
              </p:cNvSpPr>
              <p:nvPr/>
            </p:nvSpPr>
            <p:spPr bwMode="auto">
              <a:xfrm>
                <a:off x="0" y="0"/>
                <a:ext cx="277453" cy="277453"/>
              </a:xfrm>
              <a:custGeom>
                <a:avLst/>
                <a:gdLst>
                  <a:gd name="G0" fmla="+- 3537 0 0"/>
                  <a:gd name="G1" fmla="+- 21600 0 3537"/>
                  <a:gd name="G2" fmla="+- 21600 0 3537"/>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537" y="10800"/>
                    </a:moveTo>
                    <a:cubicBezTo>
                      <a:pt x="3537" y="14811"/>
                      <a:pt x="6789" y="18063"/>
                      <a:pt x="10800" y="18063"/>
                    </a:cubicBezTo>
                    <a:cubicBezTo>
                      <a:pt x="14811" y="18063"/>
                      <a:pt x="18063" y="14811"/>
                      <a:pt x="18063" y="10800"/>
                    </a:cubicBezTo>
                    <a:cubicBezTo>
                      <a:pt x="18063" y="6789"/>
                      <a:pt x="14811" y="3537"/>
                      <a:pt x="10800" y="3537"/>
                    </a:cubicBezTo>
                    <a:cubicBezTo>
                      <a:pt x="6789" y="3537"/>
                      <a:pt x="3537" y="6789"/>
                      <a:pt x="3537" y="10800"/>
                    </a:cubicBezTo>
                    <a:close/>
                  </a:path>
                </a:pathLst>
              </a:custGeom>
              <a:solidFill>
                <a:srgbClr val="005D82"/>
              </a:solidFill>
              <a:ln w="12700" cap="flat" cmpd="sng">
                <a:noFill/>
                <a:bevel/>
                <a:headEnd/>
                <a:tailEnd/>
              </a:ln>
            </p:spPr>
            <p:txBody>
              <a:bodyPr anchor="ctr"/>
              <a:lstStyle/>
              <a:p>
                <a:pPr algn="ctr"/>
                <a:endParaRPr lang="zh-CN" altLang="zh-CN"/>
              </a:p>
            </p:txBody>
          </p:sp>
          <p:sp>
            <p:nvSpPr>
              <p:cNvPr id="12334" name="空心弧 83"/>
              <p:cNvSpPr>
                <a:spLocks noChangeArrowheads="1"/>
              </p:cNvSpPr>
              <p:nvPr/>
            </p:nvSpPr>
            <p:spPr bwMode="auto">
              <a:xfrm>
                <a:off x="0" y="0"/>
                <a:ext cx="277453" cy="277453"/>
              </a:xfrm>
              <a:custGeom>
                <a:avLst/>
                <a:gdLst>
                  <a:gd name="G0" fmla="+- 7071 0 0"/>
                  <a:gd name="G1" fmla="+- 17674977 0 0"/>
                  <a:gd name="G2" fmla="+- 0 0 17674977"/>
                  <a:gd name="T0" fmla="*/ 0 256 1"/>
                  <a:gd name="T1" fmla="*/ 180 256 1"/>
                  <a:gd name="G3" fmla="+- 17674977 T0 T1"/>
                  <a:gd name="T2" fmla="*/ 0 256 1"/>
                  <a:gd name="T3" fmla="*/ 90 256 1"/>
                  <a:gd name="G4" fmla="+- 17674977 T2 T3"/>
                  <a:gd name="G5" fmla="*/ G4 2 1"/>
                  <a:gd name="T4" fmla="*/ 90 256 1"/>
                  <a:gd name="T5" fmla="*/ 0 256 1"/>
                  <a:gd name="G6" fmla="+- 17674977 T4 T5"/>
                  <a:gd name="G7" fmla="*/ G6 2 1"/>
                  <a:gd name="G8" fmla="abs 1767497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071"/>
                  <a:gd name="G18" fmla="*/ 7071 1 2"/>
                  <a:gd name="G19" fmla="+- G18 5400 0"/>
                  <a:gd name="G20" fmla="cos G19 17674977"/>
                  <a:gd name="G21" fmla="sin G19 17674977"/>
                  <a:gd name="G22" fmla="+- G20 10800 0"/>
                  <a:gd name="G23" fmla="+- G21 10800 0"/>
                  <a:gd name="G24" fmla="+- 10800 0 G20"/>
                  <a:gd name="G25" fmla="+- 7071 10800 0"/>
                  <a:gd name="G26" fmla="?: G9 G17 G25"/>
                  <a:gd name="G27" fmla="?: G9 0 21600"/>
                  <a:gd name="G28" fmla="cos 10800 17674977"/>
                  <a:gd name="G29" fmla="sin 10800 17674977"/>
                  <a:gd name="G30" fmla="sin 7071 17674977"/>
                  <a:gd name="G31" fmla="+- G28 10800 0"/>
                  <a:gd name="G32" fmla="+- G29 10800 0"/>
                  <a:gd name="G33" fmla="+- G30 10800 0"/>
                  <a:gd name="G34" fmla="?: G4 0 G31"/>
                  <a:gd name="G35" fmla="?: 17674977 G34 0"/>
                  <a:gd name="G36" fmla="?: G6 G35 G31"/>
                  <a:gd name="G37" fmla="+- 21600 0 G36"/>
                  <a:gd name="G38" fmla="?: G4 0 G33"/>
                  <a:gd name="G39" fmla="?: 17674977 G38 G32"/>
                  <a:gd name="G40" fmla="?: G6 G39 0"/>
                  <a:gd name="G41" fmla="?: G4 G32 21600"/>
                  <a:gd name="G42" fmla="?: G6 G41 G33"/>
                  <a:gd name="T12" fmla="*/ 10800 w 21600"/>
                  <a:gd name="T13" fmla="*/ 0 h 21600"/>
                  <a:gd name="T14" fmla="*/ 10753 w 21600"/>
                  <a:gd name="T15" fmla="*/ 1864 h 21600"/>
                  <a:gd name="T16" fmla="*/ 10800 w 21600"/>
                  <a:gd name="T17" fmla="*/ 3729 h 21600"/>
                  <a:gd name="T18" fmla="*/ 10847 w 21600"/>
                  <a:gd name="T19" fmla="*/ 1864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62" y="3729"/>
                    </a:moveTo>
                    <a:cubicBezTo>
                      <a:pt x="10775" y="3729"/>
                      <a:pt x="10787" y="3729"/>
                      <a:pt x="10799" y="3729"/>
                    </a:cubicBezTo>
                    <a:cubicBezTo>
                      <a:pt x="10812" y="3728"/>
                      <a:pt x="10824" y="3729"/>
                      <a:pt x="10837" y="3729"/>
                    </a:cubicBezTo>
                    <a:lnTo>
                      <a:pt x="10856" y="0"/>
                    </a:lnTo>
                    <a:cubicBezTo>
                      <a:pt x="10837" y="0"/>
                      <a:pt x="10818" y="0"/>
                      <a:pt x="10800" y="0"/>
                    </a:cubicBezTo>
                    <a:cubicBezTo>
                      <a:pt x="10781" y="-1"/>
                      <a:pt x="10762" y="0"/>
                      <a:pt x="10743" y="0"/>
                    </a:cubicBezTo>
                    <a:close/>
                  </a:path>
                </a:pathLst>
              </a:custGeom>
              <a:solidFill>
                <a:srgbClr val="8ABC1D"/>
              </a:solidFill>
              <a:ln w="12700" cap="flat" cmpd="sng">
                <a:noFill/>
                <a:bevel/>
                <a:headEnd/>
                <a:tailEnd/>
              </a:ln>
            </p:spPr>
            <p:txBody>
              <a:bodyPr anchor="ctr"/>
              <a:lstStyle/>
              <a:p>
                <a:pPr algn="ctr"/>
                <a:endParaRPr lang="zh-CN" altLang="zh-CN"/>
              </a:p>
            </p:txBody>
          </p:sp>
        </p:grpSp>
        <p:sp>
          <p:nvSpPr>
            <p:cNvPr id="12335" name="矩形 80"/>
            <p:cNvSpPr>
              <a:spLocks noChangeArrowheads="1"/>
            </p:cNvSpPr>
            <p:nvPr/>
          </p:nvSpPr>
          <p:spPr bwMode="auto">
            <a:xfrm>
              <a:off x="266272" y="0"/>
              <a:ext cx="1579135" cy="369369"/>
            </a:xfrm>
            <a:prstGeom prst="rect">
              <a:avLst/>
            </a:prstGeom>
            <a:noFill/>
            <a:ln w="9525">
              <a:noFill/>
              <a:miter lim="800000"/>
              <a:headEnd/>
              <a:tailEnd/>
            </a:ln>
          </p:spPr>
          <p:txBody>
            <a:bodyPr wrap="none">
              <a:spAutoFit/>
            </a:bodyPr>
            <a:lstStyle/>
            <a:p>
              <a:r>
                <a:rPr lang="ja-JP" altLang="en-US" b="1" dirty="0" smtClean="0">
                  <a:solidFill>
                    <a:srgbClr val="00638A"/>
                  </a:solidFill>
                  <a:latin typeface="ＭＳ Ｐゴシック" panose="020B0600070205080204" pitchFamily="50" charset="-128"/>
                  <a:ea typeface="ＭＳ Ｐゴシック" panose="020B0600070205080204" pitchFamily="50" charset="-128"/>
                  <a:sym typeface="Calibri" pitchFamily="34" charset="0"/>
                </a:rPr>
                <a:t>工業廃水対策</a:t>
              </a:r>
              <a:endParaRPr lang="en-US" b="1" dirty="0">
                <a:solidFill>
                  <a:srgbClr val="00638A"/>
                </a:solidFill>
                <a:latin typeface="ＭＳ Ｐゴシック" panose="020B0600070205080204" pitchFamily="50" charset="-128"/>
                <a:ea typeface="ＭＳ Ｐゴシック" panose="020B0600070205080204" pitchFamily="50" charset="-128"/>
                <a:sym typeface="Calibri" pitchFamily="34" charset="0"/>
              </a:endParaRPr>
            </a:p>
          </p:txBody>
        </p:sp>
      </p:grpSp>
      <p:sp>
        <p:nvSpPr>
          <p:cNvPr id="51" name="TextBox 50"/>
          <p:cNvSpPr txBox="1"/>
          <p:nvPr/>
        </p:nvSpPr>
        <p:spPr>
          <a:xfrm>
            <a:off x="3571868" y="4143386"/>
            <a:ext cx="1500198" cy="400110"/>
          </a:xfrm>
          <a:prstGeom prst="rect">
            <a:avLst/>
          </a:prstGeom>
          <a:noFill/>
        </p:spPr>
        <p:txBody>
          <a:bodyPr wrap="square" rtlCol="0">
            <a:spAutoFit/>
          </a:bodyPr>
          <a:lstStyle/>
          <a:p>
            <a:r>
              <a:rPr lang="ja-JP" altLang="en-US" sz="2000" b="1" dirty="0" smtClean="0">
                <a:solidFill>
                  <a:schemeClr val="accent6">
                    <a:lumMod val="50000"/>
                  </a:schemeClr>
                </a:solidFill>
                <a:latin typeface="ＭＳ Ｐゴシック" panose="020B0600070205080204" pitchFamily="50" charset="-128"/>
                <a:ea typeface="ＭＳ Ｐゴシック" panose="020B0600070205080204" pitchFamily="50" charset="-128"/>
              </a:rPr>
              <a:t>技術力</a:t>
            </a:r>
            <a:endParaRPr lang="zh-CN" altLang="en-US" sz="2000" b="1" dirty="0">
              <a:solidFill>
                <a:schemeClr val="accent6">
                  <a:lumMod val="50000"/>
                </a:schemeClr>
              </a:solidFill>
              <a:latin typeface="ＭＳ Ｐゴシック" panose="020B0600070205080204" pitchFamily="50" charset="-128"/>
              <a:ea typeface="ＭＳ Ｐゴシック" panose="020B0600070205080204" pitchFamily="50" charset="-128"/>
            </a:endParaRPr>
          </a:p>
        </p:txBody>
      </p:sp>
      <p:sp>
        <p:nvSpPr>
          <p:cNvPr id="52" name="TextBox 51"/>
          <p:cNvSpPr txBox="1"/>
          <p:nvPr/>
        </p:nvSpPr>
        <p:spPr>
          <a:xfrm>
            <a:off x="4071934" y="642924"/>
            <a:ext cx="2214578" cy="400110"/>
          </a:xfrm>
          <a:prstGeom prst="rect">
            <a:avLst/>
          </a:prstGeom>
          <a:noFill/>
        </p:spPr>
        <p:txBody>
          <a:bodyPr wrap="square" rtlCol="0">
            <a:spAutoFit/>
          </a:bodyPr>
          <a:lstStyle/>
          <a:p>
            <a:r>
              <a:rPr lang="ja-JP" altLang="en-US" sz="2000" b="1" dirty="0" smtClean="0">
                <a:solidFill>
                  <a:schemeClr val="accent6">
                    <a:lumMod val="50000"/>
                  </a:schemeClr>
                </a:solidFill>
                <a:latin typeface="ＭＳ Ｐゴシック" panose="020B0600070205080204" pitchFamily="50" charset="-128"/>
                <a:ea typeface="ＭＳ Ｐゴシック" panose="020B0600070205080204" pitchFamily="50" charset="-128"/>
              </a:rPr>
              <a:t>投融資力</a:t>
            </a:r>
            <a:endParaRPr lang="zh-CN" altLang="en-US" sz="2000" b="1" dirty="0">
              <a:solidFill>
                <a:schemeClr val="accent6">
                  <a:lumMod val="50000"/>
                </a:schemeClr>
              </a:solidFill>
              <a:latin typeface="ＭＳ Ｐゴシック" panose="020B0600070205080204" pitchFamily="50" charset="-128"/>
              <a:ea typeface="ＭＳ Ｐゴシック" panose="020B0600070205080204" pitchFamily="50" charset="-128"/>
            </a:endParaRPr>
          </a:p>
        </p:txBody>
      </p:sp>
      <p:sp>
        <p:nvSpPr>
          <p:cNvPr id="53" name="文本框 15"/>
          <p:cNvSpPr txBox="1"/>
          <p:nvPr/>
        </p:nvSpPr>
        <p:spPr>
          <a:xfrm>
            <a:off x="85725" y="66105"/>
            <a:ext cx="2449595" cy="461665"/>
          </a:xfrm>
          <a:prstGeom prst="rect">
            <a:avLst/>
          </a:prstGeom>
          <a:noFill/>
        </p:spPr>
        <p:txBody>
          <a:bodyPr wrap="square" rtlCol="0">
            <a:spAutoFit/>
          </a:bodyPr>
          <a:lstStyle/>
          <a:p>
            <a:pPr algn="ct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サービス分野</a:t>
            </a:r>
            <a:endParaRPr lang="zh-CN"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54" name="矩形 53"/>
          <p:cNvSpPr/>
          <p:nvPr/>
        </p:nvSpPr>
        <p:spPr>
          <a:xfrm>
            <a:off x="0" y="66105"/>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6">
                  <a:lumMod val="75000"/>
                </a:schemeClr>
              </a:solidFill>
            </a:endParaRPr>
          </a:p>
        </p:txBody>
      </p:sp>
      <p:sp>
        <p:nvSpPr>
          <p:cNvPr id="56" name="右弧形箭头 55"/>
          <p:cNvSpPr/>
          <p:nvPr/>
        </p:nvSpPr>
        <p:spPr>
          <a:xfrm>
            <a:off x="5143504" y="1142990"/>
            <a:ext cx="642942" cy="1000132"/>
          </a:xfrm>
          <a:prstGeom prst="curvedLeftArrow">
            <a:avLst/>
          </a:prstGeom>
          <a:solidFill>
            <a:schemeClr val="accent6">
              <a:lumMod val="60000"/>
              <a:lumOff val="40000"/>
            </a:schemeClr>
          </a:solidFill>
          <a:ln w="19050">
            <a:solidFill>
              <a:srgbClr val="0070C0"/>
            </a:solidFill>
            <a:prstDash val="sysDot"/>
          </a:ln>
        </p:spPr>
        <p:txBody>
          <a:bodyPr rtlCol="0" anchor="ctr"/>
          <a:lstStyle/>
          <a:p>
            <a:pPr marL="180000" algn="ctr">
              <a:lnSpc>
                <a:spcPct val="175000"/>
              </a:lnSpc>
              <a:buClr>
                <a:srgbClr val="C00000"/>
              </a:buClr>
              <a:buFont typeface="微软雅黑" panose="020B0503020204020204" pitchFamily="34" charset="-122"/>
              <a:buChar char="★"/>
            </a:pPr>
            <a:endParaRPr lang="zh-CN" altLang="en-US" sz="1400" dirty="0" smtClean="0">
              <a:solidFill>
                <a:srgbClr val="FFFF99"/>
              </a:solidFill>
              <a:latin typeface="微软雅黑" panose="020B0503020204020204" pitchFamily="34" charset="-122"/>
              <a:ea typeface="微软雅黑" panose="020B0503020204020204" pitchFamily="34" charset="-122"/>
            </a:endParaRPr>
          </a:p>
        </p:txBody>
      </p:sp>
      <p:sp>
        <p:nvSpPr>
          <p:cNvPr id="57" name="右弧形箭头 56"/>
          <p:cNvSpPr/>
          <p:nvPr/>
        </p:nvSpPr>
        <p:spPr>
          <a:xfrm rot="9677023">
            <a:off x="3895101" y="2817191"/>
            <a:ext cx="847544" cy="1263804"/>
          </a:xfrm>
          <a:prstGeom prst="curvedLeftArrow">
            <a:avLst/>
          </a:prstGeom>
          <a:solidFill>
            <a:schemeClr val="accent6">
              <a:lumMod val="60000"/>
              <a:lumOff val="40000"/>
            </a:schemeClr>
          </a:solidFill>
          <a:ln w="19050">
            <a:solidFill>
              <a:srgbClr val="0070C0"/>
            </a:solidFill>
            <a:prstDash val="sysDot"/>
          </a:ln>
        </p:spPr>
        <p:txBody>
          <a:bodyPr rtlCol="0" anchor="ctr"/>
          <a:lstStyle/>
          <a:p>
            <a:pPr marL="180000" algn="ctr">
              <a:lnSpc>
                <a:spcPct val="175000"/>
              </a:lnSpc>
              <a:buClr>
                <a:srgbClr val="C00000"/>
              </a:buClr>
              <a:buFont typeface="微软雅黑" panose="020B0503020204020204" pitchFamily="34" charset="-122"/>
              <a:buChar char="★"/>
            </a:pPr>
            <a:endParaRPr lang="zh-CN" altLang="en-US" sz="1400" dirty="0" smtClean="0">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19" name="Picture 22"/>
          <p:cNvPicPr>
            <a:picLocks noChangeAspect="1" noChangeArrowheads="1"/>
          </p:cNvPicPr>
          <p:nvPr/>
        </p:nvPicPr>
        <p:blipFill>
          <a:blip r:embed="rId3"/>
          <a:srcRect/>
          <a:stretch>
            <a:fillRect/>
          </a:stretch>
        </p:blipFill>
        <p:spPr bwMode="auto">
          <a:xfrm>
            <a:off x="7143768" y="4011910"/>
            <a:ext cx="1512888" cy="607219"/>
          </a:xfrm>
          <a:prstGeom prst="rect">
            <a:avLst/>
          </a:prstGeom>
          <a:noFill/>
          <a:ln w="9525" algn="ctr">
            <a:noFill/>
            <a:miter lim="800000"/>
            <a:headEnd/>
            <a:tailEnd/>
          </a:ln>
        </p:spPr>
      </p:pic>
      <p:sp>
        <p:nvSpPr>
          <p:cNvPr id="52" name="泪滴形 51"/>
          <p:cNvSpPr/>
          <p:nvPr/>
        </p:nvSpPr>
        <p:spPr>
          <a:xfrm rot="8179290">
            <a:off x="158020" y="4116851"/>
            <a:ext cx="198860" cy="127490"/>
          </a:xfrm>
          <a:prstGeom prst="teardrop">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25603" name="Picture 4"/>
          <p:cNvPicPr>
            <a:picLocks noChangeAspect="1" noChangeArrowheads="1"/>
          </p:cNvPicPr>
          <p:nvPr/>
        </p:nvPicPr>
        <p:blipFill>
          <a:blip r:embed="rId4"/>
          <a:srcRect/>
          <a:stretch>
            <a:fillRect/>
          </a:stretch>
        </p:blipFill>
        <p:spPr bwMode="auto">
          <a:xfrm>
            <a:off x="5929322" y="571486"/>
            <a:ext cx="1482725" cy="369094"/>
          </a:xfrm>
          <a:prstGeom prst="rect">
            <a:avLst/>
          </a:prstGeom>
          <a:noFill/>
          <a:ln w="9525">
            <a:noFill/>
            <a:miter lim="800000"/>
            <a:headEnd/>
            <a:tailEnd/>
          </a:ln>
        </p:spPr>
      </p:pic>
      <p:pic>
        <p:nvPicPr>
          <p:cNvPr id="25604" name="Picture 5"/>
          <p:cNvPicPr>
            <a:picLocks noChangeAspect="1" noChangeArrowheads="1"/>
          </p:cNvPicPr>
          <p:nvPr/>
        </p:nvPicPr>
        <p:blipFill>
          <a:blip r:embed="rId5"/>
          <a:srcRect/>
          <a:stretch>
            <a:fillRect/>
          </a:stretch>
        </p:blipFill>
        <p:spPr bwMode="auto">
          <a:xfrm>
            <a:off x="2786050" y="4227934"/>
            <a:ext cx="2070100" cy="594122"/>
          </a:xfrm>
          <a:prstGeom prst="rect">
            <a:avLst/>
          </a:prstGeom>
          <a:noFill/>
          <a:ln w="9525">
            <a:noFill/>
            <a:miter lim="800000"/>
            <a:headEnd/>
            <a:tailEnd/>
          </a:ln>
        </p:spPr>
      </p:pic>
      <p:pic>
        <p:nvPicPr>
          <p:cNvPr id="25605" name="Picture 6"/>
          <p:cNvPicPr>
            <a:picLocks noChangeAspect="1" noChangeArrowheads="1"/>
          </p:cNvPicPr>
          <p:nvPr/>
        </p:nvPicPr>
        <p:blipFill>
          <a:blip r:embed="rId6"/>
          <a:srcRect/>
          <a:stretch>
            <a:fillRect/>
          </a:stretch>
        </p:blipFill>
        <p:spPr bwMode="auto">
          <a:xfrm>
            <a:off x="7894638" y="714362"/>
            <a:ext cx="1249362" cy="448866"/>
          </a:xfrm>
          <a:prstGeom prst="rect">
            <a:avLst/>
          </a:prstGeom>
          <a:noFill/>
          <a:ln w="9525">
            <a:noFill/>
            <a:miter lim="800000"/>
            <a:headEnd/>
            <a:tailEnd/>
          </a:ln>
        </p:spPr>
      </p:pic>
      <p:pic>
        <p:nvPicPr>
          <p:cNvPr id="25606" name="Picture 7"/>
          <p:cNvPicPr>
            <a:picLocks noChangeAspect="1" noChangeArrowheads="1"/>
          </p:cNvPicPr>
          <p:nvPr/>
        </p:nvPicPr>
        <p:blipFill>
          <a:blip r:embed="rId7"/>
          <a:srcRect/>
          <a:stretch>
            <a:fillRect/>
          </a:stretch>
        </p:blipFill>
        <p:spPr bwMode="auto">
          <a:xfrm>
            <a:off x="5214942" y="4011910"/>
            <a:ext cx="1295400" cy="827484"/>
          </a:xfrm>
          <a:prstGeom prst="rect">
            <a:avLst/>
          </a:prstGeom>
          <a:noFill/>
          <a:ln w="9525">
            <a:noFill/>
            <a:miter lim="800000"/>
            <a:headEnd/>
            <a:tailEnd/>
          </a:ln>
        </p:spPr>
      </p:pic>
      <p:pic>
        <p:nvPicPr>
          <p:cNvPr id="25607" name="Picture 8"/>
          <p:cNvPicPr>
            <a:picLocks noChangeAspect="1" noChangeArrowheads="1"/>
          </p:cNvPicPr>
          <p:nvPr/>
        </p:nvPicPr>
        <p:blipFill>
          <a:blip r:embed="rId8"/>
          <a:srcRect/>
          <a:stretch>
            <a:fillRect/>
          </a:stretch>
        </p:blipFill>
        <p:spPr bwMode="auto">
          <a:xfrm>
            <a:off x="6372225" y="2376489"/>
            <a:ext cx="1455738" cy="409575"/>
          </a:xfrm>
          <a:prstGeom prst="rect">
            <a:avLst/>
          </a:prstGeom>
          <a:noFill/>
          <a:ln w="9525">
            <a:noFill/>
            <a:miter lim="800000"/>
            <a:headEnd/>
            <a:tailEnd/>
          </a:ln>
        </p:spPr>
      </p:pic>
      <p:graphicFrame>
        <p:nvGraphicFramePr>
          <p:cNvPr id="25608" name="Object 10"/>
          <p:cNvGraphicFramePr>
            <a:graphicFrameLocks noChangeAspect="1"/>
          </p:cNvGraphicFramePr>
          <p:nvPr/>
        </p:nvGraphicFramePr>
        <p:xfrm>
          <a:off x="3214678" y="3143254"/>
          <a:ext cx="752475" cy="809625"/>
        </p:xfrm>
        <a:graphic>
          <a:graphicData uri="http://schemas.openxmlformats.org/presentationml/2006/ole">
            <mc:AlternateContent xmlns:mc="http://schemas.openxmlformats.org/markup-compatibility/2006">
              <mc:Choice xmlns:v="urn:schemas-microsoft-com:vml" Requires="v">
                <p:oleObj spid="_x0000_s34851" name="位图图像" r:id="rId9" imgW="657317" imgH="952633" progId="Paint.Picture">
                  <p:embed/>
                </p:oleObj>
              </mc:Choice>
              <mc:Fallback>
                <p:oleObj name="位图图像" r:id="rId9" imgW="657317" imgH="952633" progId="Paint.Picture">
                  <p:embed/>
                  <p:pic>
                    <p:nvPicPr>
                      <p:cNvPr id="0" name="Object 10"/>
                      <p:cNvPicPr>
                        <a:picLocks noChangeAspect="1" noChangeArrowheads="1"/>
                      </p:cNvPicPr>
                      <p:nvPr/>
                    </p:nvPicPr>
                    <p:blipFill>
                      <a:blip r:embed="rId10">
                        <a:clrChange>
                          <a:clrFrom>
                            <a:srgbClr val="FFFFFB"/>
                          </a:clrFrom>
                          <a:clrTo>
                            <a:srgbClr val="FFFFFB">
                              <a:alpha val="0"/>
                            </a:srgbClr>
                          </a:clrTo>
                        </a:clrChange>
                        <a:extLst>
                          <a:ext uri="{28A0092B-C50C-407E-A947-70E740481C1C}">
                            <a14:useLocalDpi xmlns:a14="http://schemas.microsoft.com/office/drawing/2010/main" val="0"/>
                          </a:ext>
                        </a:extLst>
                      </a:blip>
                      <a:srcRect/>
                      <a:stretch>
                        <a:fillRect/>
                      </a:stretch>
                    </p:blipFill>
                    <p:spPr bwMode="auto">
                      <a:xfrm>
                        <a:off x="3214678" y="3143254"/>
                        <a:ext cx="752475"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5609" name="Picture 11"/>
          <p:cNvPicPr>
            <a:picLocks noChangeAspect="1" noChangeArrowheads="1"/>
          </p:cNvPicPr>
          <p:nvPr/>
        </p:nvPicPr>
        <p:blipFill>
          <a:blip r:embed="rId11"/>
          <a:srcRect/>
          <a:stretch>
            <a:fillRect/>
          </a:stretch>
        </p:blipFill>
        <p:spPr bwMode="auto">
          <a:xfrm>
            <a:off x="4714876" y="1643056"/>
            <a:ext cx="998537" cy="296465"/>
          </a:xfrm>
          <a:prstGeom prst="rect">
            <a:avLst/>
          </a:prstGeom>
          <a:noFill/>
          <a:ln w="9525">
            <a:noFill/>
            <a:miter lim="800000"/>
            <a:headEnd/>
            <a:tailEnd/>
          </a:ln>
        </p:spPr>
      </p:pic>
      <p:pic>
        <p:nvPicPr>
          <p:cNvPr id="25610" name="Picture 12"/>
          <p:cNvPicPr>
            <a:picLocks noChangeAspect="1" noChangeArrowheads="1"/>
          </p:cNvPicPr>
          <p:nvPr/>
        </p:nvPicPr>
        <p:blipFill>
          <a:blip r:embed="rId12"/>
          <a:srcRect/>
          <a:stretch>
            <a:fillRect/>
          </a:stretch>
        </p:blipFill>
        <p:spPr bwMode="auto">
          <a:xfrm>
            <a:off x="4643438" y="714362"/>
            <a:ext cx="863600" cy="577454"/>
          </a:xfrm>
          <a:prstGeom prst="rect">
            <a:avLst/>
          </a:prstGeom>
          <a:noFill/>
          <a:ln w="9525">
            <a:noFill/>
            <a:miter lim="800000"/>
            <a:headEnd/>
            <a:tailEnd/>
          </a:ln>
        </p:spPr>
      </p:pic>
      <p:pic>
        <p:nvPicPr>
          <p:cNvPr id="25611" name="Picture 13"/>
          <p:cNvPicPr>
            <a:picLocks noChangeAspect="1" noChangeArrowheads="1"/>
          </p:cNvPicPr>
          <p:nvPr/>
        </p:nvPicPr>
        <p:blipFill>
          <a:blip r:embed="rId13"/>
          <a:srcRect/>
          <a:stretch>
            <a:fillRect/>
          </a:stretch>
        </p:blipFill>
        <p:spPr bwMode="auto">
          <a:xfrm>
            <a:off x="3214678" y="642924"/>
            <a:ext cx="944563" cy="683419"/>
          </a:xfrm>
          <a:prstGeom prst="rect">
            <a:avLst/>
          </a:prstGeom>
          <a:noFill/>
          <a:ln w="9525">
            <a:noFill/>
            <a:miter lim="800000"/>
            <a:headEnd/>
            <a:tailEnd/>
          </a:ln>
        </p:spPr>
      </p:pic>
      <p:pic>
        <p:nvPicPr>
          <p:cNvPr id="25612" name="Picture 14"/>
          <p:cNvPicPr>
            <a:picLocks noChangeAspect="1" noChangeArrowheads="1"/>
          </p:cNvPicPr>
          <p:nvPr/>
        </p:nvPicPr>
        <p:blipFill>
          <a:blip r:embed="rId14"/>
          <a:srcRect/>
          <a:stretch>
            <a:fillRect/>
          </a:stretch>
        </p:blipFill>
        <p:spPr bwMode="auto">
          <a:xfrm>
            <a:off x="6429388" y="1357304"/>
            <a:ext cx="838200" cy="617935"/>
          </a:xfrm>
          <a:prstGeom prst="rect">
            <a:avLst/>
          </a:prstGeom>
          <a:noFill/>
          <a:ln w="9525">
            <a:noFill/>
            <a:miter lim="800000"/>
            <a:headEnd/>
            <a:tailEnd/>
          </a:ln>
        </p:spPr>
      </p:pic>
      <p:pic>
        <p:nvPicPr>
          <p:cNvPr id="25613" name="Picture 15"/>
          <p:cNvPicPr>
            <a:picLocks noChangeAspect="1" noChangeArrowheads="1"/>
          </p:cNvPicPr>
          <p:nvPr/>
        </p:nvPicPr>
        <p:blipFill>
          <a:blip r:embed="rId15"/>
          <a:srcRect/>
          <a:stretch>
            <a:fillRect/>
          </a:stretch>
        </p:blipFill>
        <p:spPr bwMode="auto">
          <a:xfrm>
            <a:off x="4929190" y="3214692"/>
            <a:ext cx="1066800" cy="684610"/>
          </a:xfrm>
          <a:prstGeom prst="rect">
            <a:avLst/>
          </a:prstGeom>
          <a:noFill/>
          <a:ln w="9525">
            <a:noFill/>
            <a:miter lim="800000"/>
            <a:headEnd/>
            <a:tailEnd/>
          </a:ln>
        </p:spPr>
      </p:pic>
      <p:pic>
        <p:nvPicPr>
          <p:cNvPr id="25614" name="Picture 16"/>
          <p:cNvPicPr>
            <a:picLocks noChangeAspect="1" noChangeArrowheads="1"/>
          </p:cNvPicPr>
          <p:nvPr/>
        </p:nvPicPr>
        <p:blipFill>
          <a:blip r:embed="rId16"/>
          <a:srcRect/>
          <a:stretch>
            <a:fillRect/>
          </a:stretch>
        </p:blipFill>
        <p:spPr bwMode="auto">
          <a:xfrm>
            <a:off x="7000892" y="3291830"/>
            <a:ext cx="1247775" cy="414338"/>
          </a:xfrm>
          <a:prstGeom prst="rect">
            <a:avLst/>
          </a:prstGeom>
          <a:noFill/>
          <a:ln w="9525">
            <a:noFill/>
            <a:miter lim="800000"/>
            <a:headEnd/>
            <a:tailEnd/>
          </a:ln>
        </p:spPr>
      </p:pic>
      <p:pic>
        <p:nvPicPr>
          <p:cNvPr id="25615" name="Picture 17"/>
          <p:cNvPicPr>
            <a:picLocks noChangeAspect="1" noChangeArrowheads="1"/>
          </p:cNvPicPr>
          <p:nvPr/>
        </p:nvPicPr>
        <p:blipFill>
          <a:blip r:embed="rId17"/>
          <a:srcRect/>
          <a:stretch>
            <a:fillRect/>
          </a:stretch>
        </p:blipFill>
        <p:spPr bwMode="auto">
          <a:xfrm>
            <a:off x="7956551" y="2321721"/>
            <a:ext cx="944563" cy="535781"/>
          </a:xfrm>
          <a:prstGeom prst="rect">
            <a:avLst/>
          </a:prstGeom>
          <a:noFill/>
          <a:ln w="9525">
            <a:noFill/>
            <a:miter lim="800000"/>
            <a:headEnd/>
            <a:tailEnd/>
          </a:ln>
        </p:spPr>
      </p:pic>
      <p:pic>
        <p:nvPicPr>
          <p:cNvPr id="25616" name="Picture 18"/>
          <p:cNvPicPr>
            <a:picLocks noChangeAspect="1" noChangeArrowheads="1"/>
          </p:cNvPicPr>
          <p:nvPr/>
        </p:nvPicPr>
        <p:blipFill>
          <a:blip r:embed="rId18"/>
          <a:srcRect/>
          <a:stretch>
            <a:fillRect/>
          </a:stretch>
        </p:blipFill>
        <p:spPr bwMode="auto">
          <a:xfrm>
            <a:off x="4714876" y="2428874"/>
            <a:ext cx="1065212" cy="460772"/>
          </a:xfrm>
          <a:prstGeom prst="rect">
            <a:avLst/>
          </a:prstGeom>
          <a:noFill/>
          <a:ln w="9525">
            <a:noFill/>
            <a:miter lim="800000"/>
            <a:headEnd/>
            <a:tailEnd/>
          </a:ln>
        </p:spPr>
      </p:pic>
      <p:pic>
        <p:nvPicPr>
          <p:cNvPr id="25617" name="Picture 21" descr="17229-1"/>
          <p:cNvPicPr>
            <a:picLocks noChangeAspect="1" noChangeArrowheads="1"/>
          </p:cNvPicPr>
          <p:nvPr/>
        </p:nvPicPr>
        <p:blipFill>
          <a:blip r:embed="rId19"/>
          <a:srcRect/>
          <a:stretch>
            <a:fillRect/>
          </a:stretch>
        </p:blipFill>
        <p:spPr bwMode="auto">
          <a:xfrm>
            <a:off x="3071802" y="1785932"/>
            <a:ext cx="1081087" cy="756047"/>
          </a:xfrm>
          <a:prstGeom prst="rect">
            <a:avLst/>
          </a:prstGeom>
          <a:noFill/>
          <a:ln w="9525">
            <a:noFill/>
            <a:miter lim="800000"/>
            <a:headEnd/>
            <a:tailEnd/>
          </a:ln>
        </p:spPr>
      </p:pic>
      <p:pic>
        <p:nvPicPr>
          <p:cNvPr id="25618" name="图片 30"/>
          <p:cNvPicPr>
            <a:picLocks noChangeAspect="1" noChangeArrowheads="1"/>
          </p:cNvPicPr>
          <p:nvPr/>
        </p:nvPicPr>
        <p:blipFill>
          <a:blip r:embed="rId20"/>
          <a:srcRect/>
          <a:stretch>
            <a:fillRect/>
          </a:stretch>
        </p:blipFill>
        <p:spPr bwMode="auto">
          <a:xfrm>
            <a:off x="7920037" y="1428742"/>
            <a:ext cx="1223963" cy="504825"/>
          </a:xfrm>
          <a:prstGeom prst="rect">
            <a:avLst/>
          </a:prstGeom>
          <a:noFill/>
          <a:ln w="9525">
            <a:noFill/>
            <a:miter lim="800000"/>
            <a:headEnd/>
            <a:tailEnd/>
          </a:ln>
        </p:spPr>
      </p:pic>
      <p:sp>
        <p:nvSpPr>
          <p:cNvPr id="23" name="矩形 22"/>
          <p:cNvSpPr/>
          <p:nvPr/>
        </p:nvSpPr>
        <p:spPr>
          <a:xfrm>
            <a:off x="0" y="107049"/>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6">
                  <a:lumMod val="75000"/>
                </a:schemeClr>
              </a:solidFill>
            </a:endParaRPr>
          </a:p>
        </p:txBody>
      </p:sp>
      <p:sp>
        <p:nvSpPr>
          <p:cNvPr id="24" name="文本框 15"/>
          <p:cNvSpPr txBox="1"/>
          <p:nvPr/>
        </p:nvSpPr>
        <p:spPr>
          <a:xfrm>
            <a:off x="141516" y="117749"/>
            <a:ext cx="2247900" cy="461665"/>
          </a:xfrm>
          <a:prstGeom prst="rect">
            <a:avLst/>
          </a:prstGeom>
          <a:noFill/>
        </p:spPr>
        <p:txBody>
          <a:bodyPr wrap="square" rtlCol="0">
            <a:spAutoFit/>
          </a:bodyPr>
          <a:lstStyle/>
          <a:p>
            <a:pPr algn="ct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典型的な業種</a:t>
            </a:r>
            <a:endParaRPr lang="zh-CN"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endParaRPr>
          </a:p>
        </p:txBody>
      </p:sp>
      <p:grpSp>
        <p:nvGrpSpPr>
          <p:cNvPr id="25" name="组合 13"/>
          <p:cNvGrpSpPr/>
          <p:nvPr/>
        </p:nvGrpSpPr>
        <p:grpSpPr>
          <a:xfrm>
            <a:off x="142840" y="857238"/>
            <a:ext cx="2102852" cy="4031873"/>
            <a:chOff x="6069552" y="1749573"/>
            <a:chExt cx="1797525" cy="5375827"/>
          </a:xfrm>
        </p:grpSpPr>
        <p:sp>
          <p:nvSpPr>
            <p:cNvPr id="26" name="TextBox 25"/>
            <p:cNvSpPr txBox="1"/>
            <p:nvPr/>
          </p:nvSpPr>
          <p:spPr>
            <a:xfrm>
              <a:off x="6558079" y="1749573"/>
              <a:ext cx="1308998" cy="5375827"/>
            </a:xfrm>
            <a:prstGeom prst="rect">
              <a:avLst/>
            </a:prstGeom>
            <a:noFill/>
          </p:spPr>
          <p:txBody>
            <a:bodyPr wrap="square" rtlCol="0">
              <a:spAutoFit/>
            </a:bodyPr>
            <a:lstStyle/>
            <a:p>
              <a:pPr>
                <a:lnSpc>
                  <a:spcPct val="200000"/>
                </a:lnSpc>
                <a:buClr>
                  <a:srgbClr val="C00000"/>
                </a:buClr>
              </a:pP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自動車産業</a:t>
              </a:r>
            </a:p>
            <a:p>
              <a:pPr>
                <a:lnSpc>
                  <a:spcPct val="200000"/>
                </a:lnSpc>
                <a:buClr>
                  <a:srgbClr val="C00000"/>
                </a:buClr>
              </a:pP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石油化学工業</a:t>
              </a:r>
              <a:endParaRPr lang="en-US" altLang="zh-CN" sz="1600" dirty="0">
                <a:latin typeface="ＭＳ Ｐゴシック" panose="020B0600070205080204" pitchFamily="50" charset="-128"/>
                <a:ea typeface="ＭＳ Ｐゴシック" panose="020B0600070205080204" pitchFamily="50" charset="-128"/>
                <a:cs typeface="微软雅黑"/>
              </a:endParaRPr>
            </a:p>
            <a:p>
              <a:pPr>
                <a:lnSpc>
                  <a:spcPct val="200000"/>
                </a:lnSpc>
                <a:buClr>
                  <a:srgbClr val="C00000"/>
                </a:buClr>
              </a:pP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捺染工業</a:t>
              </a:r>
              <a:endParaRPr lang="en-US" altLang="zh-CN" sz="1600" b="1" dirty="0" smtClean="0">
                <a:solidFill>
                  <a:srgbClr val="002060"/>
                </a:solidFill>
                <a:latin typeface="ＭＳ Ｐゴシック" panose="020B0600070205080204" pitchFamily="50" charset="-128"/>
                <a:ea typeface="ＭＳ Ｐゴシック" panose="020B0600070205080204" pitchFamily="50" charset="-128"/>
              </a:endParaRPr>
            </a:p>
            <a:p>
              <a:pPr>
                <a:lnSpc>
                  <a:spcPct val="200000"/>
                </a:lnSpc>
                <a:buClr>
                  <a:srgbClr val="C00000"/>
                </a:buClr>
              </a:pP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皮革産業</a:t>
              </a:r>
              <a:endParaRPr lang="en-US" altLang="zh-CN" sz="1600" b="1" dirty="0">
                <a:solidFill>
                  <a:srgbClr val="002060"/>
                </a:solidFill>
                <a:latin typeface="ＭＳ Ｐゴシック" panose="020B0600070205080204" pitchFamily="50" charset="-128"/>
                <a:ea typeface="ＭＳ Ｐゴシック" panose="020B0600070205080204" pitchFamily="50" charset="-128"/>
              </a:endParaRPr>
            </a:p>
            <a:p>
              <a:pPr>
                <a:lnSpc>
                  <a:spcPct val="200000"/>
                </a:lnSpc>
                <a:buClr>
                  <a:srgbClr val="C00000"/>
                </a:buClr>
              </a:pP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メッキ産業</a:t>
              </a:r>
              <a:endParaRPr lang="en-US" altLang="zh-CN" sz="1600" b="1" dirty="0" smtClean="0">
                <a:solidFill>
                  <a:srgbClr val="002060"/>
                </a:solidFill>
                <a:latin typeface="ＭＳ Ｐゴシック" panose="020B0600070205080204" pitchFamily="50" charset="-128"/>
                <a:ea typeface="ＭＳ Ｐゴシック" panose="020B0600070205080204" pitchFamily="50" charset="-128"/>
              </a:endParaRPr>
            </a:p>
            <a:p>
              <a:pPr>
                <a:lnSpc>
                  <a:spcPct val="200000"/>
                </a:lnSpc>
                <a:buClr>
                  <a:srgbClr val="C00000"/>
                </a:buClr>
              </a:pP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製薬業</a:t>
              </a:r>
              <a:endParaRPr lang="en-US" altLang="zh-CN" sz="1600" b="1" dirty="0" smtClean="0">
                <a:solidFill>
                  <a:srgbClr val="002060"/>
                </a:solidFill>
                <a:latin typeface="ＭＳ Ｐゴシック" panose="020B0600070205080204" pitchFamily="50" charset="-128"/>
                <a:ea typeface="ＭＳ Ｐゴシック" panose="020B0600070205080204" pitchFamily="50" charset="-128"/>
              </a:endParaRPr>
            </a:p>
            <a:p>
              <a:pPr>
                <a:lnSpc>
                  <a:spcPct val="200000"/>
                </a:lnSpc>
                <a:buClr>
                  <a:srgbClr val="C00000"/>
                </a:buClr>
              </a:pP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製糸業</a:t>
              </a:r>
              <a:endParaRPr lang="en-US" altLang="zh-CN" sz="1600" b="1" dirty="0" smtClean="0">
                <a:solidFill>
                  <a:srgbClr val="002060"/>
                </a:solidFill>
                <a:latin typeface="ＭＳ Ｐゴシック" panose="020B0600070205080204" pitchFamily="50" charset="-128"/>
                <a:ea typeface="ＭＳ Ｐゴシック" panose="020B0600070205080204" pitchFamily="50" charset="-128"/>
              </a:endParaRPr>
            </a:p>
            <a:p>
              <a:pPr>
                <a:lnSpc>
                  <a:spcPct val="200000"/>
                </a:lnSpc>
                <a:buClr>
                  <a:srgbClr val="C00000"/>
                </a:buClr>
              </a:pP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鉄鋼業</a:t>
              </a:r>
              <a:endParaRPr lang="en-US" altLang="zh-CN" sz="1600" b="1" dirty="0">
                <a:solidFill>
                  <a:srgbClr val="002060"/>
                </a:solidFill>
                <a:latin typeface="ＭＳ Ｐゴシック" panose="020B0600070205080204" pitchFamily="50" charset="-128"/>
                <a:ea typeface="ＭＳ Ｐゴシック" panose="020B0600070205080204" pitchFamily="50" charset="-128"/>
              </a:endParaRPr>
            </a:p>
          </p:txBody>
        </p:sp>
        <p:grpSp>
          <p:nvGrpSpPr>
            <p:cNvPr id="27" name="组合 105"/>
            <p:cNvGrpSpPr/>
            <p:nvPr/>
          </p:nvGrpSpPr>
          <p:grpSpPr>
            <a:xfrm>
              <a:off x="6084168" y="2564904"/>
              <a:ext cx="169986" cy="169986"/>
              <a:chOff x="1109560" y="1489102"/>
              <a:chExt cx="1408913" cy="1408915"/>
            </a:xfrm>
          </p:grpSpPr>
          <p:sp>
            <p:nvSpPr>
              <p:cNvPr id="47" name="泪滴形 46"/>
              <p:cNvSpPr/>
              <p:nvPr/>
            </p:nvSpPr>
            <p:spPr>
              <a:xfrm rot="8179290">
                <a:off x="1109560" y="1489102"/>
                <a:ext cx="1408913" cy="1408915"/>
              </a:xfrm>
              <a:prstGeom prst="teardrop">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椭圆 47"/>
              <p:cNvSpPr/>
              <p:nvPr/>
            </p:nvSpPr>
            <p:spPr>
              <a:xfrm>
                <a:off x="1290840" y="1742396"/>
                <a:ext cx="936102" cy="864095"/>
              </a:xfrm>
              <a:prstGeom prst="ellipse">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8" name="组合 108"/>
            <p:cNvGrpSpPr/>
            <p:nvPr/>
          </p:nvGrpSpPr>
          <p:grpSpPr>
            <a:xfrm>
              <a:off x="6069552" y="2070303"/>
              <a:ext cx="169986" cy="169986"/>
              <a:chOff x="1199605" y="1489102"/>
              <a:chExt cx="1408913" cy="1408915"/>
            </a:xfrm>
          </p:grpSpPr>
          <p:sp>
            <p:nvSpPr>
              <p:cNvPr id="45" name="泪滴形 44"/>
              <p:cNvSpPr/>
              <p:nvPr/>
            </p:nvSpPr>
            <p:spPr>
              <a:xfrm rot="8179290">
                <a:off x="1199605" y="1489102"/>
                <a:ext cx="1408913" cy="1408915"/>
              </a:xfrm>
              <a:prstGeom prst="teardrop">
                <a:avLst/>
              </a:prstGeom>
              <a:solidFill>
                <a:schemeClr val="bg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椭圆 45"/>
              <p:cNvSpPr/>
              <p:nvPr/>
            </p:nvSpPr>
            <p:spPr>
              <a:xfrm>
                <a:off x="1380889" y="1742395"/>
                <a:ext cx="936101" cy="864092"/>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9" name="组合 111"/>
            <p:cNvGrpSpPr/>
            <p:nvPr/>
          </p:nvGrpSpPr>
          <p:grpSpPr>
            <a:xfrm>
              <a:off x="6084168" y="3068960"/>
              <a:ext cx="169986" cy="643482"/>
              <a:chOff x="1109560" y="1489102"/>
              <a:chExt cx="1408913" cy="5333448"/>
            </a:xfrm>
          </p:grpSpPr>
          <p:sp>
            <p:nvSpPr>
              <p:cNvPr id="41" name="泪滴形 40"/>
              <p:cNvSpPr/>
              <p:nvPr/>
            </p:nvSpPr>
            <p:spPr>
              <a:xfrm rot="8179290">
                <a:off x="1109560" y="1489102"/>
                <a:ext cx="1408913" cy="1408915"/>
              </a:xfrm>
              <a:prstGeom prst="teardrop">
                <a:avLst/>
              </a:prstGeom>
              <a:solidFill>
                <a:srgbClr val="92D050"/>
              </a:solidFill>
              <a:ln w="31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椭圆 41"/>
              <p:cNvSpPr/>
              <p:nvPr/>
            </p:nvSpPr>
            <p:spPr>
              <a:xfrm>
                <a:off x="1290840" y="1742396"/>
                <a:ext cx="936102" cy="864095"/>
              </a:xfrm>
              <a:prstGeom prst="ellipse">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3" name="泪滴形 42"/>
              <p:cNvSpPr/>
              <p:nvPr/>
            </p:nvSpPr>
            <p:spPr>
              <a:xfrm rot="8179290">
                <a:off x="1109560" y="5413635"/>
                <a:ext cx="1408913" cy="1408915"/>
              </a:xfrm>
              <a:prstGeom prst="teardrop">
                <a:avLst/>
              </a:prstGeom>
              <a:solidFill>
                <a:srgbClr val="EB262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0" name="组合 117"/>
            <p:cNvGrpSpPr/>
            <p:nvPr/>
          </p:nvGrpSpPr>
          <p:grpSpPr>
            <a:xfrm>
              <a:off x="6084168" y="4077072"/>
              <a:ext cx="169986" cy="169986"/>
              <a:chOff x="1109560" y="1489102"/>
              <a:chExt cx="1408913" cy="1408915"/>
            </a:xfrm>
          </p:grpSpPr>
          <p:sp>
            <p:nvSpPr>
              <p:cNvPr id="39" name="泪滴形 38"/>
              <p:cNvSpPr/>
              <p:nvPr/>
            </p:nvSpPr>
            <p:spPr>
              <a:xfrm rot="8179290">
                <a:off x="1109560" y="1489102"/>
                <a:ext cx="1408913" cy="1408915"/>
              </a:xfrm>
              <a:prstGeom prst="teardrop">
                <a:avLst/>
              </a:prstGeom>
              <a:solidFill>
                <a:srgbClr val="627AA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椭圆 39"/>
              <p:cNvSpPr/>
              <p:nvPr/>
            </p:nvSpPr>
            <p:spPr>
              <a:xfrm>
                <a:off x="1290840" y="1742396"/>
                <a:ext cx="936102" cy="864095"/>
              </a:xfrm>
              <a:prstGeom prst="ellipse">
                <a:avLst/>
              </a:prstGeom>
              <a:solidFill>
                <a:schemeClr val="bg1"/>
              </a:solidFill>
              <a:ln>
                <a:solidFill>
                  <a:srgbClr val="627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1" name="组合 120"/>
            <p:cNvGrpSpPr/>
            <p:nvPr/>
          </p:nvGrpSpPr>
          <p:grpSpPr>
            <a:xfrm>
              <a:off x="6084168" y="4509120"/>
              <a:ext cx="169986" cy="169986"/>
              <a:chOff x="1109560" y="432412"/>
              <a:chExt cx="1408913" cy="1408915"/>
            </a:xfrm>
          </p:grpSpPr>
          <p:sp>
            <p:nvSpPr>
              <p:cNvPr id="37" name="泪滴形 36"/>
              <p:cNvSpPr/>
              <p:nvPr/>
            </p:nvSpPr>
            <p:spPr>
              <a:xfrm rot="8179290">
                <a:off x="1109560" y="432412"/>
                <a:ext cx="1408913" cy="1408915"/>
              </a:xfrm>
              <a:prstGeom prst="teardrop">
                <a:avLst/>
              </a:prstGeom>
              <a:solidFill>
                <a:schemeClr val="bg2">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 name="椭圆 37"/>
              <p:cNvSpPr/>
              <p:nvPr/>
            </p:nvSpPr>
            <p:spPr>
              <a:xfrm>
                <a:off x="1290840" y="685706"/>
                <a:ext cx="936102" cy="864095"/>
              </a:xfrm>
              <a:prstGeom prst="ellipse">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2" name="组合 123"/>
            <p:cNvGrpSpPr/>
            <p:nvPr/>
          </p:nvGrpSpPr>
          <p:grpSpPr>
            <a:xfrm>
              <a:off x="6084168" y="5013176"/>
              <a:ext cx="169987" cy="637208"/>
              <a:chOff x="1109560" y="1489102"/>
              <a:chExt cx="1408913" cy="5281446"/>
            </a:xfrm>
          </p:grpSpPr>
          <p:sp>
            <p:nvSpPr>
              <p:cNvPr id="33" name="泪滴形 32"/>
              <p:cNvSpPr/>
              <p:nvPr/>
            </p:nvSpPr>
            <p:spPr>
              <a:xfrm rot="8179290">
                <a:off x="1109560" y="1489102"/>
                <a:ext cx="1408913" cy="1408915"/>
              </a:xfrm>
              <a:prstGeom prst="teardrop">
                <a:avLst/>
              </a:prstGeom>
              <a:solidFill>
                <a:srgbClr val="32C6D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4" name="椭圆 33"/>
              <p:cNvSpPr/>
              <p:nvPr/>
            </p:nvSpPr>
            <p:spPr>
              <a:xfrm>
                <a:off x="1290840" y="1742396"/>
                <a:ext cx="936102" cy="864095"/>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5" name="泪滴形 34"/>
              <p:cNvSpPr/>
              <p:nvPr/>
            </p:nvSpPr>
            <p:spPr>
              <a:xfrm rot="8179290">
                <a:off x="1109560" y="5361633"/>
                <a:ext cx="1408913" cy="1408915"/>
              </a:xfrm>
              <a:prstGeom prst="teardrop">
                <a:avLst/>
              </a:prstGeom>
              <a:solidFill>
                <a:schemeClr val="tx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6" name="椭圆 35"/>
              <p:cNvSpPr/>
              <p:nvPr/>
            </p:nvSpPr>
            <p:spPr>
              <a:xfrm>
                <a:off x="1262240" y="5614922"/>
                <a:ext cx="936094" cy="864095"/>
              </a:xfrm>
              <a:prstGeom prst="ellipse">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sp>
        <p:nvSpPr>
          <p:cNvPr id="50" name="椭圆 49"/>
          <p:cNvSpPr/>
          <p:nvPr/>
        </p:nvSpPr>
        <p:spPr>
          <a:xfrm>
            <a:off x="185530" y="2224821"/>
            <a:ext cx="132125" cy="78190"/>
          </a:xfrm>
          <a:prstGeom prst="ellipse">
            <a:avLst/>
          </a:prstGeom>
          <a:solidFill>
            <a:schemeClr val="bg1"/>
          </a:solidFill>
          <a:ln>
            <a:solidFill>
              <a:srgbClr val="EB26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1" name="椭圆 50"/>
          <p:cNvSpPr/>
          <p:nvPr/>
        </p:nvSpPr>
        <p:spPr>
          <a:xfrm>
            <a:off x="196412" y="4130512"/>
            <a:ext cx="132125" cy="78190"/>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4" name="泪滴形 53"/>
          <p:cNvSpPr/>
          <p:nvPr/>
        </p:nvSpPr>
        <p:spPr>
          <a:xfrm rot="8179290">
            <a:off x="154584" y="4575155"/>
            <a:ext cx="198860" cy="127490"/>
          </a:xfrm>
          <a:prstGeom prst="teardrop">
            <a:avLst/>
          </a:prstGeom>
          <a:solidFill>
            <a:srgbClr val="0000FF"/>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椭圆 52"/>
          <p:cNvSpPr/>
          <p:nvPr/>
        </p:nvSpPr>
        <p:spPr>
          <a:xfrm>
            <a:off x="180171" y="4608806"/>
            <a:ext cx="132125" cy="78190"/>
          </a:xfrm>
          <a:prstGeom prst="ellipse">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cSld>
  <p:clrMapOvr>
    <a:masterClrMapping/>
  </p:clrMapOvr>
  <p:transition spd="slow"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25245" r="46107" b="33959"/>
          <a:stretch/>
        </p:blipFill>
        <p:spPr>
          <a:xfrm>
            <a:off x="3" y="1817916"/>
            <a:ext cx="3000363" cy="1436914"/>
          </a:xfrm>
          <a:prstGeom prst="rect">
            <a:avLst/>
          </a:prstGeom>
        </p:spPr>
      </p:pic>
      <p:sp>
        <p:nvSpPr>
          <p:cNvPr id="3" name="矩形 2"/>
          <p:cNvSpPr/>
          <p:nvPr/>
        </p:nvSpPr>
        <p:spPr>
          <a:xfrm rot="2700000">
            <a:off x="2518608" y="1904726"/>
            <a:ext cx="1154311" cy="136819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3616741" y="2988851"/>
            <a:ext cx="278046" cy="37072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4264631" y="2980093"/>
            <a:ext cx="136159" cy="18154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6" name="文本框 9"/>
          <p:cNvSpPr txBox="1"/>
          <p:nvPr/>
        </p:nvSpPr>
        <p:spPr>
          <a:xfrm>
            <a:off x="2071670" y="2200785"/>
            <a:ext cx="1963492" cy="1077218"/>
          </a:xfrm>
          <a:prstGeom prst="rect">
            <a:avLst/>
          </a:prstGeom>
          <a:noFill/>
        </p:spPr>
        <p:txBody>
          <a:bodyPr wrap="square" rtlCol="0">
            <a:sp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PART</a:t>
            </a:r>
          </a:p>
          <a:p>
            <a:pPr algn="ctr"/>
            <a:r>
              <a:rPr lang="en-US" altLang="zh-CN" sz="3200" b="1" dirty="0" smtClean="0">
                <a:solidFill>
                  <a:schemeClr val="bg1"/>
                </a:solidFill>
                <a:latin typeface="微软雅黑" panose="020B0503020204020204" pitchFamily="34" charset="-122"/>
                <a:ea typeface="微软雅黑" panose="020B0503020204020204" pitchFamily="34" charset="-122"/>
              </a:rPr>
              <a:t>3</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7" name="文本框 12"/>
          <p:cNvSpPr txBox="1"/>
          <p:nvPr/>
        </p:nvSpPr>
        <p:spPr>
          <a:xfrm>
            <a:off x="3735432" y="1849154"/>
            <a:ext cx="3500863" cy="646331"/>
          </a:xfrm>
          <a:prstGeom prst="rect">
            <a:avLst/>
          </a:prstGeom>
          <a:noFill/>
        </p:spPr>
        <p:txBody>
          <a:bodyPr wrap="square" rtlCol="0">
            <a:spAutoFit/>
          </a:bodyPr>
          <a:lstStyle/>
          <a:p>
            <a:pPr algn="ctr"/>
            <a:r>
              <a:rPr lang="ja-JP" altLang="en-US" sz="3600" b="1" dirty="0">
                <a:solidFill>
                  <a:schemeClr val="accent6">
                    <a:lumMod val="75000"/>
                  </a:schemeClr>
                </a:solidFill>
                <a:latin typeface="ＭＳ Ｐゴシック" panose="020B0600070205080204" pitchFamily="50" charset="-128"/>
                <a:ea typeface="ＭＳ Ｐゴシック" panose="020B0600070205080204" pitchFamily="50" charset="-128"/>
              </a:rPr>
              <a:t>サービス</a:t>
            </a:r>
            <a:r>
              <a:rPr lang="ja-JP" altLang="en-US" sz="3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方式</a:t>
            </a:r>
            <a:endParaRPr lang="zh-CN" altLang="en-US" sz="3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cxnSp>
        <p:nvCxnSpPr>
          <p:cNvPr id="8" name="直接连接符 7"/>
          <p:cNvCxnSpPr/>
          <p:nvPr/>
        </p:nvCxnSpPr>
        <p:spPr>
          <a:xfrm flipV="1">
            <a:off x="4017912" y="2518173"/>
            <a:ext cx="5126093" cy="25337"/>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15"/>
          <p:cNvSpPr txBox="1"/>
          <p:nvPr/>
        </p:nvSpPr>
        <p:spPr>
          <a:xfrm>
            <a:off x="5214942" y="2643188"/>
            <a:ext cx="857251" cy="369332"/>
          </a:xfrm>
          <a:prstGeom prst="rect">
            <a:avLst/>
          </a:prstGeom>
          <a:noFill/>
        </p:spPr>
        <p:txBody>
          <a:bodyPr wrap="square" rtlCol="0">
            <a:spAutoFit/>
          </a:bodyPr>
          <a:lstStyle/>
          <a:p>
            <a:pPr algn="ctr"/>
            <a:r>
              <a:rPr lang="en-US" altLang="zh-CN" b="1" dirty="0" smtClean="0">
                <a:solidFill>
                  <a:schemeClr val="accent6">
                    <a:lumMod val="75000"/>
                  </a:schemeClr>
                </a:solidFill>
                <a:latin typeface="ＭＳ Ｐゴシック" panose="020B0600070205080204" pitchFamily="50" charset="-128"/>
                <a:ea typeface="ＭＳ Ｐゴシック" panose="020B0600070205080204" pitchFamily="50" charset="-128"/>
              </a:rPr>
              <a:t>ROT</a:t>
            </a:r>
            <a:endParaRPr lang="zh-CN" altLang="en-US"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0" name="文本框 16"/>
          <p:cNvSpPr txBox="1"/>
          <p:nvPr/>
        </p:nvSpPr>
        <p:spPr>
          <a:xfrm>
            <a:off x="6143636" y="2643188"/>
            <a:ext cx="797573" cy="369332"/>
          </a:xfrm>
          <a:prstGeom prst="rect">
            <a:avLst/>
          </a:prstGeom>
          <a:noFill/>
        </p:spPr>
        <p:txBody>
          <a:bodyPr wrap="square" rtlCol="0">
            <a:spAutoFit/>
          </a:bodyPr>
          <a:lstStyle/>
          <a:p>
            <a:pPr algn="ctr"/>
            <a:r>
              <a:rPr lang="en-US" altLang="zh-CN" b="1" dirty="0" smtClean="0">
                <a:solidFill>
                  <a:schemeClr val="accent6">
                    <a:lumMod val="75000"/>
                  </a:schemeClr>
                </a:solidFill>
                <a:latin typeface="ＭＳ Ｐゴシック" panose="020B0600070205080204" pitchFamily="50" charset="-128"/>
                <a:ea typeface="ＭＳ Ｐゴシック" panose="020B0600070205080204" pitchFamily="50" charset="-128"/>
              </a:rPr>
              <a:t>IES</a:t>
            </a:r>
            <a:endParaRPr lang="zh-CN" altLang="en-US"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1" name="文本框 17"/>
          <p:cNvSpPr txBox="1"/>
          <p:nvPr/>
        </p:nvSpPr>
        <p:spPr>
          <a:xfrm>
            <a:off x="6941209" y="2619986"/>
            <a:ext cx="2071707" cy="369332"/>
          </a:xfrm>
          <a:prstGeom prst="rect">
            <a:avLst/>
          </a:prstGeom>
          <a:noFill/>
        </p:spPr>
        <p:txBody>
          <a:bodyPr wrap="square" rtlCol="0">
            <a:spAutoFit/>
          </a:bodyPr>
          <a:lstStyle/>
          <a:p>
            <a:pPr algn="ctr"/>
            <a:r>
              <a:rPr lang="ja-JP" altLang="en-US" b="1" dirty="0" smtClean="0">
                <a:solidFill>
                  <a:schemeClr val="accent6">
                    <a:lumMod val="75000"/>
                  </a:schemeClr>
                </a:solidFill>
                <a:latin typeface="ＭＳ Ｐゴシック" panose="020B0600070205080204" pitchFamily="50" charset="-128"/>
                <a:ea typeface="ＭＳ Ｐゴシック" panose="020B0600070205080204" pitchFamily="50" charset="-128"/>
              </a:rPr>
              <a:t>水環境総合管理</a:t>
            </a:r>
            <a:endParaRPr lang="zh-CN" altLang="en-US"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5"/>
          <p:cNvSpPr>
            <a:spLocks/>
          </p:cNvSpPr>
          <p:nvPr/>
        </p:nvSpPr>
        <p:spPr bwMode="auto">
          <a:xfrm>
            <a:off x="417833" y="1358588"/>
            <a:ext cx="4082160" cy="2808312"/>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3"/>
          <p:cNvGrpSpPr/>
          <p:nvPr/>
        </p:nvGrpSpPr>
        <p:grpSpPr>
          <a:xfrm>
            <a:off x="611560" y="2142336"/>
            <a:ext cx="1872208" cy="1350000"/>
            <a:chOff x="651901" y="2581505"/>
            <a:chExt cx="1872208" cy="1800000"/>
          </a:xfrm>
        </p:grpSpPr>
        <p:sp>
          <p:nvSpPr>
            <p:cNvPr id="38" name="椭圆 37"/>
            <p:cNvSpPr/>
            <p:nvPr/>
          </p:nvSpPr>
          <p:spPr bwMode="auto">
            <a:xfrm>
              <a:off x="688005" y="2581505"/>
              <a:ext cx="1800000" cy="1800000"/>
            </a:xfrm>
            <a:prstGeom prst="ellipse">
              <a:avLst/>
            </a:prstGeom>
            <a:solidFill>
              <a:schemeClr val="tx2">
                <a:lumMod val="60000"/>
                <a:lumOff val="40000"/>
              </a:schemeClr>
            </a:solidFill>
            <a:ln>
              <a:solidFill>
                <a:srgbClr val="80ABE0"/>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lnSpc>
                  <a:spcPct val="130000"/>
                </a:lnSpc>
                <a:spcBef>
                  <a:spcPts val="0"/>
                </a:spcBef>
                <a:spcAft>
                  <a:spcPts val="0"/>
                </a:spcAft>
                <a:defRPr/>
              </a:pPr>
              <a:endParaRPr lang="zh-CN" altLang="en-US" sz="1600" b="1" spc="300" dirty="0">
                <a:ln w="11430"/>
                <a:solidFill>
                  <a:schemeClr val="accent2">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3" name="矩形 52"/>
            <p:cNvSpPr/>
            <p:nvPr/>
          </p:nvSpPr>
          <p:spPr bwMode="auto">
            <a:xfrm>
              <a:off x="651901" y="2845066"/>
              <a:ext cx="1872208" cy="1272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lnSpc>
                  <a:spcPct val="150000"/>
                </a:lnSpc>
                <a:spcBef>
                  <a:spcPts val="0"/>
                </a:spcBef>
                <a:spcAft>
                  <a:spcPts val="0"/>
                </a:spcAft>
                <a:defRPr/>
              </a:pPr>
              <a:r>
                <a:rPr lang="zh-CN" altLang="en-US" sz="1600" b="1" spc="300" dirty="0">
                  <a:ln w="11430"/>
                  <a:solidFill>
                    <a:schemeClr val="accent2">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建成了污水厂</a:t>
              </a:r>
              <a:endParaRPr lang="en-US" altLang="zh-CN" sz="1600" b="1" spc="300" dirty="0">
                <a:ln w="11430"/>
                <a:solidFill>
                  <a:schemeClr val="accent2">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fontAlgn="auto">
                <a:lnSpc>
                  <a:spcPct val="150000"/>
                </a:lnSpc>
                <a:spcBef>
                  <a:spcPts val="0"/>
                </a:spcBef>
                <a:spcAft>
                  <a:spcPts val="0"/>
                </a:spcAft>
                <a:defRPr/>
              </a:pPr>
              <a:r>
                <a:rPr lang="zh-CN" altLang="en-US" sz="1600" b="1" spc="300" dirty="0">
                  <a:ln w="11430"/>
                  <a:solidFill>
                    <a:schemeClr val="accent2">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却问题重重</a:t>
              </a:r>
            </a:p>
          </p:txBody>
        </p:sp>
      </p:grpSp>
      <p:graphicFrame>
        <p:nvGraphicFramePr>
          <p:cNvPr id="5" name="表格 4"/>
          <p:cNvGraphicFramePr>
            <a:graphicFrameLocks noGrp="1"/>
          </p:cNvGraphicFramePr>
          <p:nvPr>
            <p:extLst>
              <p:ext uri="{D42A27DB-BD31-4B8C-83A1-F6EECF244321}">
                <p14:modId xmlns:p14="http://schemas.microsoft.com/office/powerpoint/2010/main" val="1653403350"/>
              </p:ext>
            </p:extLst>
          </p:nvPr>
        </p:nvGraphicFramePr>
        <p:xfrm>
          <a:off x="611560" y="1475178"/>
          <a:ext cx="1888738" cy="834390"/>
        </p:xfrm>
        <a:graphic>
          <a:graphicData uri="http://schemas.openxmlformats.org/drawingml/2006/table">
            <a:tbl>
              <a:tblPr firstRow="1" bandRow="1">
                <a:tableStyleId>{5C22544A-7EE6-4342-B048-85BDC9FD1C3A}</a:tableStyleId>
              </a:tblPr>
              <a:tblGrid>
                <a:gridCol w="1888738"/>
              </a:tblGrid>
              <a:tr h="251460">
                <a:tc>
                  <a:txBody>
                    <a:bodyPr/>
                    <a:lstStyle/>
                    <a:p>
                      <a:pPr marL="144000" marR="0" lvl="0" indent="-144000" algn="l" defTabSz="914400" rtl="0" eaLnBrk="1" fontAlgn="auto" latinLnBrk="0" hangingPunct="1">
                        <a:lnSpc>
                          <a:spcPct val="100000"/>
                        </a:lnSpc>
                        <a:spcBef>
                          <a:spcPts val="0"/>
                        </a:spcBef>
                        <a:spcAft>
                          <a:spcPts val="600"/>
                        </a:spcAft>
                        <a:buClrTx/>
                        <a:buSzPct val="70000"/>
                        <a:buFontTx/>
                        <a:buBlip>
                          <a:blip r:embed="rId2"/>
                        </a:buBlip>
                        <a:tabLst/>
                        <a:defRPr/>
                      </a:pPr>
                      <a:r>
                        <a:rPr kumimoji="0" lang="ja-JP" altLang="en-US" sz="1200" b="1" i="0" u="none" strike="noStrike" kern="1200" cap="none" spc="30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整備改造</a:t>
                      </a:r>
                      <a:endParaRPr kumimoji="0" lang="en-US" altLang="zh-CN" sz="1200" b="1" i="0" u="none" strike="noStrike" kern="1200" cap="none" spc="30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txBody>
                  <a:tcPr marT="34290" marB="3429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82930">
                <a:tc>
                  <a:txBody>
                    <a:bodyPr/>
                    <a:lstStyle/>
                    <a:p>
                      <a:pPr marL="0" marR="0" lvl="0" indent="0" algn="l" defTabSz="914400" rtl="0" eaLnBrk="1" fontAlgn="auto" latinLnBrk="0" hangingPunct="1">
                        <a:lnSpc>
                          <a:spcPct val="100000"/>
                        </a:lnSpc>
                        <a:spcBef>
                          <a:spcPts val="0"/>
                        </a:spcBef>
                        <a:spcAft>
                          <a:spcPts val="0"/>
                        </a:spcAft>
                        <a:buClrTx/>
                        <a:buSzPct val="70000"/>
                        <a:buFontTx/>
                        <a:buNone/>
                        <a:tabLst/>
                        <a:defRPr/>
                      </a:pPr>
                      <a:r>
                        <a:rPr kumimoji="0" lang="ja-JP"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水質が基準に達せず、プロセス設計もしくは建設に問題あり</a:t>
                      </a:r>
                      <a:endParaRPr kumimoji="0" lang="zh-CN"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txBody>
                  <a:tcPr marT="34290" marB="3429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graphicFrame>
        <p:nvGraphicFramePr>
          <p:cNvPr id="56" name="表格 55"/>
          <p:cNvGraphicFramePr>
            <a:graphicFrameLocks noGrp="1"/>
          </p:cNvGraphicFramePr>
          <p:nvPr>
            <p:extLst>
              <p:ext uri="{D42A27DB-BD31-4B8C-83A1-F6EECF244321}">
                <p14:modId xmlns:p14="http://schemas.microsoft.com/office/powerpoint/2010/main" val="1103877598"/>
              </p:ext>
            </p:extLst>
          </p:nvPr>
        </p:nvGraphicFramePr>
        <p:xfrm>
          <a:off x="2627784" y="2061252"/>
          <a:ext cx="1656184" cy="822960"/>
        </p:xfrm>
        <a:graphic>
          <a:graphicData uri="http://schemas.openxmlformats.org/drawingml/2006/table">
            <a:tbl>
              <a:tblPr firstRow="1" bandRow="1">
                <a:tableStyleId>{5C22544A-7EE6-4342-B048-85BDC9FD1C3A}</a:tableStyleId>
              </a:tblPr>
              <a:tblGrid>
                <a:gridCol w="1656184"/>
              </a:tblGrid>
              <a:tr h="251460">
                <a:tc>
                  <a:txBody>
                    <a:bodyPr/>
                    <a:lstStyle/>
                    <a:p>
                      <a:pPr marL="144000" marR="0" lvl="0" indent="-144000" algn="l" defTabSz="914400" rtl="0" eaLnBrk="1" fontAlgn="auto" latinLnBrk="0" hangingPunct="1">
                        <a:lnSpc>
                          <a:spcPct val="100000"/>
                        </a:lnSpc>
                        <a:spcBef>
                          <a:spcPts val="0"/>
                        </a:spcBef>
                        <a:spcAft>
                          <a:spcPts val="600"/>
                        </a:spcAft>
                        <a:buClrTx/>
                        <a:buSzPct val="70000"/>
                        <a:buFontTx/>
                        <a:buBlip>
                          <a:blip r:embed="rId2"/>
                        </a:buBlip>
                        <a:tabLst/>
                        <a:defRPr/>
                      </a:pPr>
                      <a:r>
                        <a:rPr kumimoji="0" lang="ja-JP" altLang="en-US" sz="1200" b="1" i="0" u="none" strike="noStrike" kern="1200" cap="none" spc="30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技術改造</a:t>
                      </a:r>
                      <a:endParaRPr kumimoji="0" lang="en-US" altLang="zh-CN" sz="1200" b="1" i="0" u="none" strike="noStrike" kern="1200" cap="none" spc="30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txBody>
                  <a:tcPr marT="34290" marB="3429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11480">
                <a:tc>
                  <a:txBody>
                    <a:bodyPr/>
                    <a:lstStyle/>
                    <a:p>
                      <a:pPr marL="0" marR="0" lvl="0" indent="0" algn="l" defTabSz="914400" rtl="0" eaLnBrk="1" fontAlgn="auto" latinLnBrk="0" hangingPunct="1">
                        <a:lnSpc>
                          <a:spcPct val="100000"/>
                        </a:lnSpc>
                        <a:spcBef>
                          <a:spcPts val="0"/>
                        </a:spcBef>
                        <a:spcAft>
                          <a:spcPts val="0"/>
                        </a:spcAft>
                        <a:buClrTx/>
                        <a:buSzPct val="70000"/>
                        <a:buFontTx/>
                        <a:buNone/>
                        <a:tabLst/>
                        <a:defRPr/>
                      </a:pPr>
                      <a:r>
                        <a:rPr kumimoji="0" lang="ja-JP"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水質は基本的に基準達成するも、運営効率が低い</a:t>
                      </a:r>
                      <a:endParaRPr kumimoji="0" lang="zh-CN"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txBody>
                  <a:tcPr marT="34290" marB="3429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graphicFrame>
        <p:nvGraphicFramePr>
          <p:cNvPr id="58" name="表格 57"/>
          <p:cNvGraphicFramePr>
            <a:graphicFrameLocks noGrp="1"/>
          </p:cNvGraphicFramePr>
          <p:nvPr>
            <p:extLst>
              <p:ext uri="{D42A27DB-BD31-4B8C-83A1-F6EECF244321}">
                <p14:modId xmlns:p14="http://schemas.microsoft.com/office/powerpoint/2010/main" val="1972955776"/>
              </p:ext>
            </p:extLst>
          </p:nvPr>
        </p:nvGraphicFramePr>
        <p:xfrm>
          <a:off x="2627784" y="2933340"/>
          <a:ext cx="1656184" cy="990600"/>
        </p:xfrm>
        <a:graphic>
          <a:graphicData uri="http://schemas.openxmlformats.org/drawingml/2006/table">
            <a:tbl>
              <a:tblPr firstRow="1" bandRow="1">
                <a:tableStyleId>{5C22544A-7EE6-4342-B048-85BDC9FD1C3A}</a:tableStyleId>
              </a:tblPr>
              <a:tblGrid>
                <a:gridCol w="1656184"/>
              </a:tblGrid>
              <a:tr h="230778">
                <a:tc>
                  <a:txBody>
                    <a:bodyPr/>
                    <a:lstStyle/>
                    <a:p>
                      <a:pPr marL="144000" marR="0" lvl="0" indent="-144000" algn="l" defTabSz="914400" rtl="0" eaLnBrk="1" fontAlgn="auto" latinLnBrk="0" hangingPunct="1">
                        <a:lnSpc>
                          <a:spcPct val="100000"/>
                        </a:lnSpc>
                        <a:spcBef>
                          <a:spcPts val="0"/>
                        </a:spcBef>
                        <a:spcAft>
                          <a:spcPts val="600"/>
                        </a:spcAft>
                        <a:buClrTx/>
                        <a:buSzPct val="70000"/>
                        <a:buFontTx/>
                        <a:buBlip>
                          <a:blip r:embed="rId2"/>
                        </a:buBlip>
                        <a:tabLst/>
                        <a:defRPr/>
                      </a:pPr>
                      <a:r>
                        <a:rPr kumimoji="0" lang="ja-JP" altLang="en-US" sz="1200" b="1" i="0" u="none" strike="noStrike" kern="1200" cap="none" spc="30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基準アップ</a:t>
                      </a:r>
                      <a:endParaRPr kumimoji="0" lang="en-US" altLang="zh-CN" sz="1200" b="1" i="0" u="none" strike="noStrike" kern="1200" cap="none" spc="30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txBody>
                  <a:tcPr marT="34290" marB="3429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678346">
                <a:tc>
                  <a:txBody>
                    <a:bodyPr/>
                    <a:lstStyle/>
                    <a:p>
                      <a:pPr marL="0" marR="0" lvl="0" indent="0" algn="l" defTabSz="914400" rtl="0" eaLnBrk="1" fontAlgn="auto" latinLnBrk="0" hangingPunct="1">
                        <a:lnSpc>
                          <a:spcPct val="100000"/>
                        </a:lnSpc>
                        <a:spcBef>
                          <a:spcPts val="0"/>
                        </a:spcBef>
                        <a:spcAft>
                          <a:spcPts val="0"/>
                        </a:spcAft>
                        <a:buClrTx/>
                        <a:buSzPct val="70000"/>
                        <a:buFontTx/>
                        <a:buNone/>
                        <a:tabLst/>
                        <a:defRPr/>
                      </a:pPr>
                      <a:r>
                        <a:rPr kumimoji="0" lang="ja-JP"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政府の排出基準が厳しくなる。</a:t>
                      </a:r>
                      <a:r>
                        <a:rPr kumimoji="0" lang="en-US" altLang="ja-JP"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0" lang="ja-JP"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たとえば</a:t>
                      </a:r>
                      <a:r>
                        <a:rPr kumimoji="0" lang="en-US" altLang="ja-JP"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a:t>
                      </a:r>
                      <a:r>
                        <a:rPr kumimoji="0" lang="ja-JP"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級</a:t>
                      </a:r>
                      <a:r>
                        <a:rPr kumimoji="0" lang="en-US" altLang="ja-JP"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B</a:t>
                      </a:r>
                      <a:r>
                        <a:rPr kumimoji="0" lang="ja-JP"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から</a:t>
                      </a:r>
                      <a:r>
                        <a:rPr kumimoji="0" lang="en-US" altLang="zh-CN"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a:t>
                      </a:r>
                      <a:r>
                        <a:rPr kumimoji="0" lang="ja-JP"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級</a:t>
                      </a:r>
                      <a:r>
                        <a:rPr kumimoji="0" lang="en-US" altLang="zh-CN"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a:t>
                      </a:r>
                      <a:r>
                        <a:rPr kumimoji="0" lang="ja-JP"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へ</a:t>
                      </a:r>
                      <a:r>
                        <a:rPr kumimoji="0" lang="en-US" altLang="ja-JP"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p>
                    <a:p>
                      <a:pPr marL="0" marR="0" lvl="0" indent="0" algn="l" defTabSz="914400" rtl="0" eaLnBrk="1" fontAlgn="auto" latinLnBrk="0" hangingPunct="1">
                        <a:lnSpc>
                          <a:spcPct val="100000"/>
                        </a:lnSpc>
                        <a:spcBef>
                          <a:spcPts val="0"/>
                        </a:spcBef>
                        <a:spcAft>
                          <a:spcPts val="0"/>
                        </a:spcAft>
                        <a:buClrTx/>
                        <a:buSzPct val="70000"/>
                        <a:buFontTx/>
                        <a:buNone/>
                        <a:tabLst/>
                        <a:defRPr/>
                      </a:pPr>
                      <a:endParaRPr kumimoji="0" lang="en-US" altLang="zh-CN" sz="1100" b="0"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txBody>
                  <a:tcPr marT="34290" marB="3429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graphicFrame>
        <p:nvGraphicFramePr>
          <p:cNvPr id="60" name="表格 59"/>
          <p:cNvGraphicFramePr>
            <a:graphicFrameLocks noGrp="1"/>
          </p:cNvGraphicFramePr>
          <p:nvPr>
            <p:extLst>
              <p:ext uri="{D42A27DB-BD31-4B8C-83A1-F6EECF244321}">
                <p14:modId xmlns:p14="http://schemas.microsoft.com/office/powerpoint/2010/main" val="2447006471"/>
              </p:ext>
            </p:extLst>
          </p:nvPr>
        </p:nvGraphicFramePr>
        <p:xfrm>
          <a:off x="611561" y="3519414"/>
          <a:ext cx="1656000" cy="662940"/>
        </p:xfrm>
        <a:graphic>
          <a:graphicData uri="http://schemas.openxmlformats.org/drawingml/2006/table">
            <a:tbl>
              <a:tblPr firstRow="1" bandRow="1">
                <a:tableStyleId>{5C22544A-7EE6-4342-B048-85BDC9FD1C3A}</a:tableStyleId>
              </a:tblPr>
              <a:tblGrid>
                <a:gridCol w="1656000"/>
              </a:tblGrid>
              <a:tr h="251460">
                <a:tc>
                  <a:txBody>
                    <a:bodyPr/>
                    <a:lstStyle/>
                    <a:p>
                      <a:pPr marL="144000" marR="0" lvl="0" indent="-144000" algn="l" defTabSz="914400" rtl="0" eaLnBrk="1" fontAlgn="auto" latinLnBrk="0" hangingPunct="1">
                        <a:lnSpc>
                          <a:spcPct val="100000"/>
                        </a:lnSpc>
                        <a:spcBef>
                          <a:spcPts val="0"/>
                        </a:spcBef>
                        <a:spcAft>
                          <a:spcPts val="600"/>
                        </a:spcAft>
                        <a:buClrTx/>
                        <a:buSzPct val="70000"/>
                        <a:buFontTx/>
                        <a:buBlip>
                          <a:blip r:embed="rId2"/>
                        </a:buBlip>
                        <a:tabLst/>
                        <a:defRPr/>
                      </a:pPr>
                      <a:r>
                        <a:rPr kumimoji="0" lang="ja-JP" altLang="en-US" sz="1200" b="1" i="0" u="none" strike="noStrike" kern="1200" cap="none" spc="30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規模拡大</a:t>
                      </a:r>
                      <a:endParaRPr kumimoji="0" lang="en-US" altLang="zh-CN" sz="1200" b="1" i="0" u="none" strike="noStrike" kern="1200" cap="none" spc="30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txBody>
                  <a:tcPr marT="34290" marB="3429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11480">
                <a:tc>
                  <a:txBody>
                    <a:bodyPr/>
                    <a:lstStyle/>
                    <a:p>
                      <a:pPr marL="0" marR="0" lvl="0" indent="0" algn="l" defTabSz="914400" rtl="0" eaLnBrk="1" fontAlgn="auto" latinLnBrk="0" hangingPunct="1">
                        <a:lnSpc>
                          <a:spcPct val="100000"/>
                        </a:lnSpc>
                        <a:spcBef>
                          <a:spcPts val="0"/>
                        </a:spcBef>
                        <a:spcAft>
                          <a:spcPts val="0"/>
                        </a:spcAft>
                        <a:buClrTx/>
                        <a:buSzPct val="70000"/>
                        <a:buFontTx/>
                        <a:buNone/>
                        <a:tabLst/>
                        <a:defRPr/>
                      </a:pPr>
                      <a:r>
                        <a:rPr kumimoji="0" lang="ja-JP"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人口増、産業拡張により、現地での改造を希望</a:t>
                      </a:r>
                      <a:endParaRPr kumimoji="0" lang="zh-CN" altLang="en-US" sz="1100" b="1"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txBody>
                  <a:tcPr marT="34290" marB="3429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22" name="圆角矩形 21"/>
          <p:cNvSpPr/>
          <p:nvPr/>
        </p:nvSpPr>
        <p:spPr>
          <a:xfrm>
            <a:off x="5259125" y="1911826"/>
            <a:ext cx="1800200" cy="459000"/>
          </a:xfrm>
          <a:prstGeom prst="roundRect">
            <a:avLst/>
          </a:prstGeom>
          <a:solidFill>
            <a:srgbClr val="FF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algn="ctr"/>
            <a:r>
              <a:rPr lang="ja-JP" altLang="en-US" sz="1400" b="1" spc="600" dirty="0" smtClean="0">
                <a:latin typeface="ＭＳ Ｐゴシック" panose="020B0600070205080204" pitchFamily="50" charset="-128"/>
                <a:ea typeface="ＭＳ Ｐゴシック" panose="020B0600070205080204" pitchFamily="50" charset="-128"/>
              </a:rPr>
              <a:t>明晰な</a:t>
            </a:r>
            <a:endParaRPr lang="en-US" altLang="zh-CN" sz="1400" b="1" spc="600" dirty="0" smtClean="0">
              <a:latin typeface="ＭＳ Ｐゴシック" panose="020B0600070205080204" pitchFamily="50" charset="-128"/>
              <a:ea typeface="ＭＳ Ｐゴシック" panose="020B0600070205080204" pitchFamily="50" charset="-128"/>
            </a:endParaRPr>
          </a:p>
          <a:p>
            <a:pPr algn="ctr"/>
            <a:r>
              <a:rPr lang="ja-JP" altLang="en-US" sz="1400" b="1" spc="600" dirty="0" smtClean="0">
                <a:latin typeface="ＭＳ Ｐゴシック" panose="020B0600070205080204" pitchFamily="50" charset="-128"/>
                <a:ea typeface="ＭＳ Ｐゴシック" panose="020B0600070205080204" pitchFamily="50" charset="-128"/>
              </a:rPr>
              <a:t>問題診断</a:t>
            </a:r>
            <a:endParaRPr lang="zh-CN" altLang="en-US" sz="1400" b="1" spc="600" dirty="0">
              <a:latin typeface="ＭＳ Ｐゴシック" panose="020B0600070205080204" pitchFamily="50" charset="-128"/>
              <a:ea typeface="ＭＳ Ｐゴシック" panose="020B0600070205080204" pitchFamily="50" charset="-128"/>
            </a:endParaRPr>
          </a:p>
        </p:txBody>
      </p:sp>
      <p:sp>
        <p:nvSpPr>
          <p:cNvPr id="23" name="圆角矩形 22"/>
          <p:cNvSpPr/>
          <p:nvPr/>
        </p:nvSpPr>
        <p:spPr>
          <a:xfrm>
            <a:off x="5259125" y="2478871"/>
            <a:ext cx="1800200" cy="459000"/>
          </a:xfrm>
          <a:prstGeom prst="roundRect">
            <a:avLst/>
          </a:prstGeom>
          <a:solidFill>
            <a:srgbClr val="FF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algn="ctr"/>
            <a:r>
              <a:rPr lang="ja-JP" altLang="en-US" sz="1400" b="1" spc="600" dirty="0" smtClean="0">
                <a:latin typeface="ＭＳ Ｐゴシック" panose="020B0600070205080204" pitchFamily="50" charset="-128"/>
                <a:ea typeface="ＭＳ Ｐゴシック" panose="020B0600070205080204" pitchFamily="50" charset="-128"/>
              </a:rPr>
              <a:t>資本＋技術</a:t>
            </a:r>
            <a:endParaRPr lang="en-US" altLang="zh-CN" sz="1400" b="1" spc="600" dirty="0" smtClean="0">
              <a:latin typeface="ＭＳ Ｐゴシック" panose="020B0600070205080204" pitchFamily="50" charset="-128"/>
              <a:ea typeface="ＭＳ Ｐゴシック" panose="020B0600070205080204" pitchFamily="50" charset="-128"/>
            </a:endParaRPr>
          </a:p>
          <a:p>
            <a:pPr algn="ctr"/>
            <a:r>
              <a:rPr lang="ja-JP" altLang="en-US" sz="1400" b="1" spc="600" dirty="0" smtClean="0">
                <a:latin typeface="ＭＳ Ｐゴシック" panose="020B0600070205080204" pitchFamily="50" charset="-128"/>
                <a:ea typeface="ＭＳ Ｐゴシック" panose="020B0600070205080204" pitchFamily="50" charset="-128"/>
              </a:rPr>
              <a:t>解決策</a:t>
            </a:r>
            <a:endParaRPr lang="zh-CN" altLang="en-US" sz="1400" b="1" spc="600" dirty="0">
              <a:latin typeface="ＭＳ Ｐゴシック" panose="020B0600070205080204" pitchFamily="50" charset="-128"/>
              <a:ea typeface="ＭＳ Ｐゴシック" panose="020B0600070205080204" pitchFamily="50" charset="-128"/>
            </a:endParaRPr>
          </a:p>
        </p:txBody>
      </p:sp>
      <p:sp>
        <p:nvSpPr>
          <p:cNvPr id="24" name="圆角矩形 23"/>
          <p:cNvSpPr/>
          <p:nvPr/>
        </p:nvSpPr>
        <p:spPr>
          <a:xfrm>
            <a:off x="5259125" y="3045917"/>
            <a:ext cx="1800200" cy="459000"/>
          </a:xfrm>
          <a:prstGeom prst="roundRect">
            <a:avLst/>
          </a:prstGeom>
          <a:solidFill>
            <a:srgbClr val="FF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algn="ctr"/>
            <a:r>
              <a:rPr lang="ja-JP" altLang="en-US" sz="1400" b="1" spc="600" dirty="0" smtClean="0">
                <a:latin typeface="ＭＳ Ｐゴシック" panose="020B0600070205080204" pitchFamily="50" charset="-128"/>
                <a:ea typeface="ＭＳ Ｐゴシック" panose="020B0600070205080204" pitchFamily="50" charset="-128"/>
              </a:rPr>
              <a:t>投資</a:t>
            </a:r>
            <a:r>
              <a:rPr lang="en-US" altLang="zh-CN" sz="1400" b="1" spc="600" dirty="0" smtClean="0">
                <a:latin typeface="ＭＳ Ｐゴシック" panose="020B0600070205080204" pitchFamily="50" charset="-128"/>
                <a:ea typeface="ＭＳ Ｐゴシック" panose="020B0600070205080204" pitchFamily="50" charset="-128"/>
              </a:rPr>
              <a:t>+</a:t>
            </a:r>
            <a:r>
              <a:rPr lang="ja-JP" altLang="en-US" sz="1400" b="1" spc="600" dirty="0" smtClean="0">
                <a:latin typeface="ＭＳ Ｐゴシック" panose="020B0600070205080204" pitchFamily="50" charset="-128"/>
                <a:ea typeface="ＭＳ Ｐゴシック" panose="020B0600070205080204" pitchFamily="50" charset="-128"/>
              </a:rPr>
              <a:t>案件</a:t>
            </a:r>
            <a:endParaRPr lang="en-US" altLang="zh-CN" sz="1400" b="1" spc="600" dirty="0" smtClean="0">
              <a:latin typeface="ＭＳ Ｐゴシック" panose="020B0600070205080204" pitchFamily="50" charset="-128"/>
              <a:ea typeface="ＭＳ Ｐゴシック" panose="020B0600070205080204" pitchFamily="50" charset="-128"/>
            </a:endParaRPr>
          </a:p>
          <a:p>
            <a:pPr algn="ctr"/>
            <a:r>
              <a:rPr lang="ja-JP" altLang="en-US" sz="1400" b="1" spc="600" dirty="0" smtClean="0">
                <a:latin typeface="ＭＳ Ｐゴシック" panose="020B0600070205080204" pitchFamily="50" charset="-128"/>
                <a:ea typeface="ＭＳ Ｐゴシック" panose="020B0600070205080204" pitchFamily="50" charset="-128"/>
              </a:rPr>
              <a:t>建設実施</a:t>
            </a:r>
            <a:endParaRPr lang="zh-CN" altLang="en-US" sz="1400" b="1" spc="600" dirty="0">
              <a:latin typeface="ＭＳ Ｐゴシック" panose="020B0600070205080204" pitchFamily="50" charset="-128"/>
              <a:ea typeface="ＭＳ Ｐゴシック" panose="020B0600070205080204" pitchFamily="50" charset="-128"/>
            </a:endParaRPr>
          </a:p>
        </p:txBody>
      </p:sp>
      <p:sp>
        <p:nvSpPr>
          <p:cNvPr id="25" name="圆角矩形 24"/>
          <p:cNvSpPr/>
          <p:nvPr/>
        </p:nvSpPr>
        <p:spPr>
          <a:xfrm>
            <a:off x="5259125" y="3612964"/>
            <a:ext cx="1800200" cy="459000"/>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algn="ctr"/>
            <a:r>
              <a:rPr lang="ja-JP" altLang="en-US" sz="1400" b="1" spc="600" dirty="0" smtClean="0">
                <a:latin typeface="ＭＳ Ｐゴシック" panose="020B0600070205080204" pitchFamily="50" charset="-128"/>
                <a:ea typeface="ＭＳ Ｐゴシック" panose="020B0600070205080204" pitchFamily="50" charset="-128"/>
              </a:rPr>
              <a:t>専門的</a:t>
            </a:r>
            <a:endParaRPr lang="en-US" altLang="zh-CN" sz="1400" b="1" spc="600" dirty="0" smtClean="0">
              <a:latin typeface="ＭＳ Ｐゴシック" panose="020B0600070205080204" pitchFamily="50" charset="-128"/>
              <a:ea typeface="ＭＳ Ｐゴシック" panose="020B0600070205080204" pitchFamily="50" charset="-128"/>
            </a:endParaRPr>
          </a:p>
          <a:p>
            <a:pPr algn="ctr"/>
            <a:r>
              <a:rPr lang="ja-JP" altLang="en-US" sz="1400" b="1" spc="600" dirty="0" smtClean="0">
                <a:latin typeface="ＭＳ Ｐゴシック" panose="020B0600070205080204" pitchFamily="50" charset="-128"/>
                <a:ea typeface="ＭＳ Ｐゴシック" panose="020B0600070205080204" pitchFamily="50" charset="-128"/>
              </a:rPr>
              <a:t>運営管理</a:t>
            </a:r>
            <a:endParaRPr lang="zh-CN" altLang="en-US" sz="1400" b="1" spc="600" dirty="0">
              <a:latin typeface="ＭＳ Ｐゴシック" panose="020B0600070205080204" pitchFamily="50" charset="-128"/>
              <a:ea typeface="ＭＳ Ｐゴシック" panose="020B0600070205080204" pitchFamily="50" charset="-128"/>
            </a:endParaRPr>
          </a:p>
        </p:txBody>
      </p:sp>
      <p:sp>
        <p:nvSpPr>
          <p:cNvPr id="26" name="Oval 41"/>
          <p:cNvSpPr>
            <a:spLocks noChangeArrowheads="1"/>
          </p:cNvSpPr>
          <p:nvPr/>
        </p:nvSpPr>
        <p:spPr bwMode="auto">
          <a:xfrm>
            <a:off x="7604800" y="2213504"/>
            <a:ext cx="1357322" cy="964413"/>
          </a:xfrm>
          <a:prstGeom prst="ellipse">
            <a:avLst/>
          </a:prstGeom>
          <a:solidFill>
            <a:srgbClr val="C00000"/>
          </a:solidFill>
          <a:ln w="9525">
            <a:noFill/>
            <a:round/>
            <a:headEnd/>
            <a:tailEnd/>
          </a:ln>
          <a:effectLst>
            <a:outerShdw dist="35921" dir="2700000" algn="ctr" rotWithShape="0">
              <a:srgbClr val="B2B2B2"/>
            </a:outerShdw>
          </a:effectLst>
        </p:spPr>
        <p:txBody>
          <a:bodyPr wrap="none" anchor="ctr"/>
          <a:lstStyle/>
          <a:p>
            <a:pPr algn="ctr"/>
            <a:r>
              <a:rPr lang="ja-JP" altLang="en-US" sz="1400" b="1" dirty="0" smtClean="0">
                <a:solidFill>
                  <a:schemeClr val="bg1"/>
                </a:solidFill>
                <a:latin typeface="ＭＳ Ｐゴシック" panose="020B0600070205080204" pitchFamily="50" charset="-128"/>
                <a:ea typeface="ＭＳ Ｐゴシック" panose="020B0600070205080204" pitchFamily="50" charset="-128"/>
                <a:cs typeface="Arial" pitchFamily="34" charset="0"/>
              </a:rPr>
              <a:t>基準達成排出</a:t>
            </a:r>
            <a:endParaRPr lang="en-US" altLang="zh-CN" sz="1400" b="1" dirty="0" smtClean="0">
              <a:solidFill>
                <a:schemeClr val="bg1"/>
              </a:solidFill>
              <a:latin typeface="ＭＳ Ｐゴシック" panose="020B0600070205080204" pitchFamily="50" charset="-128"/>
              <a:ea typeface="ＭＳ Ｐゴシック" panose="020B0600070205080204" pitchFamily="50" charset="-128"/>
              <a:cs typeface="Arial" pitchFamily="34" charset="0"/>
            </a:endParaRPr>
          </a:p>
          <a:p>
            <a:pPr algn="ctr"/>
            <a:r>
              <a:rPr lang="ja-JP" altLang="en-US" sz="1400" b="1" dirty="0" smtClean="0">
                <a:solidFill>
                  <a:schemeClr val="bg1"/>
                </a:solidFill>
                <a:latin typeface="ＭＳ Ｐゴシック" panose="020B0600070205080204" pitchFamily="50" charset="-128"/>
                <a:ea typeface="ＭＳ Ｐゴシック" panose="020B0600070205080204" pitchFamily="50" charset="-128"/>
                <a:cs typeface="Arial" pitchFamily="34" charset="0"/>
              </a:rPr>
              <a:t>コスト適正化</a:t>
            </a:r>
            <a:endParaRPr lang="en-US" altLang="zh-CN" sz="1400" b="1" dirty="0" smtClean="0">
              <a:solidFill>
                <a:schemeClr val="bg1"/>
              </a:solidFill>
              <a:latin typeface="ＭＳ Ｐゴシック" panose="020B0600070205080204" pitchFamily="50" charset="-128"/>
              <a:ea typeface="ＭＳ Ｐゴシック" panose="020B0600070205080204" pitchFamily="50" charset="-128"/>
              <a:cs typeface="Arial" pitchFamily="34" charset="0"/>
            </a:endParaRPr>
          </a:p>
        </p:txBody>
      </p:sp>
      <p:sp>
        <p:nvSpPr>
          <p:cNvPr id="28" name="虚尾箭头 27"/>
          <p:cNvSpPr/>
          <p:nvPr/>
        </p:nvSpPr>
        <p:spPr bwMode="auto">
          <a:xfrm>
            <a:off x="7131333" y="2594117"/>
            <a:ext cx="341988" cy="459000"/>
          </a:xfrm>
          <a:prstGeom prst="stripedRightArrow">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lnSpc>
                <a:spcPct val="130000"/>
              </a:lnSpc>
              <a:spcBef>
                <a:spcPts val="0"/>
              </a:spcBef>
              <a:spcAft>
                <a:spcPts val="0"/>
              </a:spcAft>
              <a:defRPr/>
            </a:pPr>
            <a:endParaRPr lang="zh-CN" altLang="en-US" sz="1400" b="1" spc="300" dirty="0">
              <a:ln w="11430"/>
              <a:solidFill>
                <a:schemeClr val="accent2">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4" name="虚尾箭头 33"/>
          <p:cNvSpPr/>
          <p:nvPr/>
        </p:nvSpPr>
        <p:spPr bwMode="auto">
          <a:xfrm>
            <a:off x="4572000" y="2142336"/>
            <a:ext cx="567058" cy="1072372"/>
          </a:xfrm>
          <a:prstGeom prst="stripedRightArrow">
            <a:avLst/>
          </a:prstGeom>
          <a:solidFill>
            <a:schemeClr val="tx2">
              <a:lumMod val="60000"/>
              <a:lumOff val="40000"/>
            </a:schemeClr>
          </a:solidFill>
          <a:ln>
            <a:solidFill>
              <a:srgbClr val="80ABE0"/>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lnSpc>
                <a:spcPct val="130000"/>
              </a:lnSpc>
              <a:spcBef>
                <a:spcPts val="0"/>
              </a:spcBef>
              <a:spcAft>
                <a:spcPts val="0"/>
              </a:spcAft>
              <a:defRPr/>
            </a:pPr>
            <a:endParaRPr lang="zh-CN" altLang="en-US" sz="1600" b="1" spc="300" dirty="0">
              <a:ln w="11430"/>
              <a:solidFill>
                <a:schemeClr val="accent2">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7" name="矩形 36"/>
          <p:cNvSpPr/>
          <p:nvPr/>
        </p:nvSpPr>
        <p:spPr>
          <a:xfrm>
            <a:off x="1357290" y="4214840"/>
            <a:ext cx="7488832" cy="707886"/>
          </a:xfrm>
          <a:prstGeom prst="rect">
            <a:avLst/>
          </a:prstGeom>
        </p:spPr>
        <p:txBody>
          <a:bodyPr wrap="square">
            <a:spAutoFit/>
          </a:bodyPr>
          <a:lstStyle/>
          <a:p>
            <a:r>
              <a:rPr lang="ja-JP" altLang="en-US" sz="1600" b="1" dirty="0" smtClean="0">
                <a:latin typeface="ＭＳ Ｐゴシック" panose="020B0600070205080204" pitchFamily="50" charset="-128"/>
                <a:ea typeface="ＭＳ Ｐゴシック" panose="020B0600070205080204" pitchFamily="50" charset="-128"/>
              </a:rPr>
              <a:t>ウィン･ウィン</a:t>
            </a:r>
            <a:endParaRPr lang="en-US" altLang="zh-CN" sz="1600" b="1" dirty="0" smtClean="0">
              <a:latin typeface="ＭＳ Ｐゴシック" panose="020B0600070205080204" pitchFamily="50" charset="-128"/>
              <a:ea typeface="ＭＳ Ｐゴシック" panose="020B0600070205080204" pitchFamily="50" charset="-128"/>
            </a:endParaRPr>
          </a:p>
          <a:p>
            <a:pPr marL="180975" indent="-180975">
              <a:buFont typeface="Arial" pitchFamily="34" charset="0"/>
              <a:buChar char="•"/>
            </a:pPr>
            <a:r>
              <a:rPr lang="ja-JP" altLang="en-US" sz="1200" b="1" dirty="0" smtClean="0">
                <a:latin typeface="ＭＳ Ｐゴシック" panose="020B0600070205080204" pitchFamily="50" charset="-128"/>
                <a:ea typeface="ＭＳ Ｐゴシック" panose="020B0600070205080204" pitchFamily="50" charset="-128"/>
              </a:rPr>
              <a:t>政府は技術･プロセス･投資面でのリスクを負わなくてもよい</a:t>
            </a:r>
            <a:endParaRPr lang="en-US" altLang="zh-CN" sz="1200" b="1" dirty="0" smtClean="0">
              <a:latin typeface="ＭＳ Ｐゴシック" panose="020B0600070205080204" pitchFamily="50" charset="-128"/>
              <a:ea typeface="ＭＳ Ｐゴシック" panose="020B0600070205080204" pitchFamily="50" charset="-128"/>
            </a:endParaRPr>
          </a:p>
          <a:p>
            <a:pPr marL="180975" indent="-180975">
              <a:buFont typeface="Arial" pitchFamily="34" charset="0"/>
              <a:buChar char="•"/>
            </a:pPr>
            <a:r>
              <a:rPr lang="ja-JP" altLang="en-US" sz="1200" b="1" dirty="0" smtClean="0">
                <a:latin typeface="ＭＳ Ｐゴシック" panose="020B0600070205080204" pitchFamily="50" charset="-128"/>
                <a:ea typeface="ＭＳ Ｐゴシック" panose="020B0600070205080204" pitchFamily="50" charset="-128"/>
              </a:rPr>
              <a:t>サービス企業はより長い</a:t>
            </a:r>
            <a:r>
              <a:rPr lang="en-US" altLang="zh-CN" sz="1200" b="1" dirty="0" smtClean="0">
                <a:latin typeface="ＭＳ Ｐゴシック" panose="020B0600070205080204" pitchFamily="50" charset="-128"/>
                <a:ea typeface="ＭＳ Ｐゴシック" panose="020B0600070205080204" pitchFamily="50" charset="-128"/>
              </a:rPr>
              <a:t>5</a:t>
            </a:r>
            <a:r>
              <a:rPr lang="ja-JP" altLang="en-US" sz="1200" b="1" dirty="0" smtClean="0">
                <a:latin typeface="ＭＳ Ｐゴシック" panose="020B0600070205080204" pitchFamily="50" charset="-128"/>
                <a:ea typeface="ＭＳ Ｐゴシック" panose="020B0600070205080204" pitchFamily="50" charset="-128"/>
              </a:rPr>
              <a:t>～</a:t>
            </a:r>
            <a:r>
              <a:rPr lang="en-US" altLang="zh-CN" sz="1200" b="1" dirty="0" smtClean="0">
                <a:latin typeface="ＭＳ Ｐゴシック" panose="020B0600070205080204" pitchFamily="50" charset="-128"/>
                <a:ea typeface="ＭＳ Ｐゴシック" panose="020B0600070205080204" pitchFamily="50" charset="-128"/>
              </a:rPr>
              <a:t>30</a:t>
            </a:r>
            <a:r>
              <a:rPr lang="zh-CN" altLang="en-US" sz="1200" b="1" dirty="0" smtClean="0">
                <a:latin typeface="ＭＳ Ｐゴシック" panose="020B0600070205080204" pitchFamily="50" charset="-128"/>
                <a:ea typeface="ＭＳ Ｐゴシック" panose="020B0600070205080204" pitchFamily="50" charset="-128"/>
              </a:rPr>
              <a:t>年</a:t>
            </a:r>
            <a:r>
              <a:rPr lang="ja-JP" altLang="en-US" sz="1200" b="1" dirty="0" smtClean="0">
                <a:latin typeface="ＭＳ Ｐゴシック" panose="020B0600070205080204" pitchFamily="50" charset="-128"/>
                <a:ea typeface="ＭＳ Ｐゴシック" panose="020B0600070205080204" pitchFamily="50" charset="-128"/>
              </a:rPr>
              <a:t>の特別許可経営権を取得し、長期的・安定的に運営でき、効率がよい</a:t>
            </a:r>
            <a:endParaRPr lang="en-US" altLang="zh-CN" sz="1200" b="1" dirty="0" smtClean="0">
              <a:latin typeface="ＭＳ Ｐゴシック" panose="020B0600070205080204" pitchFamily="50" charset="-128"/>
              <a:ea typeface="ＭＳ Ｐゴシック" panose="020B0600070205080204" pitchFamily="50" charset="-128"/>
            </a:endParaRPr>
          </a:p>
        </p:txBody>
      </p:sp>
      <p:sp>
        <p:nvSpPr>
          <p:cNvPr id="39" name="矩形 1"/>
          <p:cNvSpPr>
            <a:spLocks noChangeArrowheads="1"/>
          </p:cNvSpPr>
          <p:nvPr/>
        </p:nvSpPr>
        <p:spPr bwMode="auto">
          <a:xfrm>
            <a:off x="5143506" y="1285883"/>
            <a:ext cx="2092790" cy="566309"/>
          </a:xfrm>
          <a:prstGeom prst="rect">
            <a:avLst/>
          </a:prstGeom>
          <a:noFill/>
          <a:ln>
            <a:noFill/>
            <a:headEnd/>
            <a:tailEnd/>
          </a:ln>
          <a:effectLst/>
        </p:spPr>
        <p:style>
          <a:lnRef idx="1">
            <a:schemeClr val="accent2"/>
          </a:lnRef>
          <a:fillRef idx="2">
            <a:schemeClr val="accent2"/>
          </a:fillRef>
          <a:effectRef idx="1">
            <a:schemeClr val="accent2"/>
          </a:effectRef>
          <a:fontRef idx="minor">
            <a:schemeClr val="dk1"/>
          </a:fontRef>
        </p:style>
        <p:txBody>
          <a:bodyPr wrap="square">
            <a:spAutoFit/>
          </a:bodyPr>
          <a:lstStyle/>
          <a:p>
            <a:pPr algn="ctr">
              <a:spcBef>
                <a:spcPct val="20000"/>
              </a:spcBef>
            </a:pPr>
            <a:r>
              <a:rPr lang="ja-JP" altLang="en-US" sz="1400" b="1" dirty="0" smtClean="0">
                <a:ln w="11430"/>
                <a:solidFill>
                  <a:prstClr val="black"/>
                </a:solidFill>
                <a:latin typeface="ＭＳ Ｐゴシック" panose="020B0600070205080204" pitchFamily="50" charset="-128"/>
                <a:ea typeface="ＭＳ Ｐゴシック" panose="020B0600070205080204" pitchFamily="50" charset="-128"/>
              </a:rPr>
              <a:t>問題解決のための</a:t>
            </a:r>
            <a:endParaRPr lang="en-US" altLang="zh-CN" sz="1400" b="1" dirty="0" smtClean="0">
              <a:ln w="11430"/>
              <a:solidFill>
                <a:prstClr val="black"/>
              </a:solidFill>
              <a:latin typeface="ＭＳ Ｐゴシック" panose="020B0600070205080204" pitchFamily="50" charset="-128"/>
              <a:ea typeface="ＭＳ Ｐゴシック" panose="020B0600070205080204" pitchFamily="50" charset="-128"/>
            </a:endParaRPr>
          </a:p>
          <a:p>
            <a:pPr algn="ctr">
              <a:spcBef>
                <a:spcPct val="20000"/>
              </a:spcBef>
            </a:pPr>
            <a:r>
              <a:rPr lang="en-US" altLang="zh-CN" sz="1400" b="1" dirty="0" smtClean="0">
                <a:ln w="11430"/>
                <a:solidFill>
                  <a:prstClr val="black"/>
                </a:solidFill>
                <a:latin typeface="ＭＳ Ｐゴシック" panose="020B0600070205080204" pitchFamily="50" charset="-128"/>
                <a:ea typeface="ＭＳ Ｐゴシック" panose="020B0600070205080204" pitchFamily="50" charset="-128"/>
              </a:rPr>
              <a:t>ROT</a:t>
            </a:r>
            <a:r>
              <a:rPr lang="ja-JP" altLang="en-US" sz="1400" b="1" dirty="0" smtClean="0">
                <a:ln w="11430"/>
                <a:solidFill>
                  <a:prstClr val="black"/>
                </a:solidFill>
                <a:latin typeface="ＭＳ Ｐゴシック" panose="020B0600070205080204" pitchFamily="50" charset="-128"/>
                <a:ea typeface="ＭＳ Ｐゴシック" panose="020B0600070205080204" pitchFamily="50" charset="-128"/>
              </a:rPr>
              <a:t>方式サービス内容</a:t>
            </a:r>
            <a:endParaRPr lang="zh-CN" altLang="en-US" sz="1400" b="1" dirty="0">
              <a:ln w="11430"/>
              <a:solidFill>
                <a:prstClr val="black"/>
              </a:solidFill>
              <a:latin typeface="ＭＳ Ｐゴシック" panose="020B0600070205080204" pitchFamily="50" charset="-128"/>
              <a:ea typeface="ＭＳ Ｐゴシック" panose="020B0600070205080204" pitchFamily="50" charset="-128"/>
            </a:endParaRPr>
          </a:p>
        </p:txBody>
      </p:sp>
      <p:sp>
        <p:nvSpPr>
          <p:cNvPr id="27" name="副标题 2"/>
          <p:cNvSpPr txBox="1">
            <a:spLocks/>
          </p:cNvSpPr>
          <p:nvPr/>
        </p:nvSpPr>
        <p:spPr>
          <a:xfrm>
            <a:off x="230256" y="77450"/>
            <a:ext cx="6805389" cy="48782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rPr>
              <a:t>投資</a:t>
            </a:r>
            <a:r>
              <a:rPr lang="en-US" altLang="zh-CN"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a:t>
            </a:r>
            <a:r>
              <a:rPr lang="ja-JP"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rPr>
              <a:t>技術</a:t>
            </a: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改造</a:t>
            </a:r>
            <a:r>
              <a:rPr lang="en-US" altLang="zh-CN"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a:t>
            </a: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運営</a:t>
            </a:r>
            <a:r>
              <a:rPr lang="en-US" altLang="zh-CN"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a:t>
            </a: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移管</a:t>
            </a:r>
            <a:r>
              <a:rPr lang="ja-JP"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rPr>
              <a:t>方式</a:t>
            </a:r>
            <a:r>
              <a:rPr lang="zh-CN"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a:t>
            </a:r>
            <a:r>
              <a:rPr lang="en-US" altLang="zh-CN"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ROT)</a:t>
            </a:r>
            <a:endParaRPr lang="zh-CN"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21" name="矩形 20"/>
          <p:cNvSpPr/>
          <p:nvPr/>
        </p:nvSpPr>
        <p:spPr>
          <a:xfrm>
            <a:off x="3923928" y="642924"/>
            <a:ext cx="5220072" cy="369332"/>
          </a:xfrm>
          <a:prstGeom prst="rect">
            <a:avLst/>
          </a:prstGeom>
        </p:spPr>
        <p:txBody>
          <a:bodyPr wrap="square">
            <a:spAutoFit/>
          </a:bodyPr>
          <a:lstStyle/>
          <a:p>
            <a:r>
              <a:rPr lang="en-US" altLang="ja-JP" b="1" spc="300" dirty="0" smtClean="0">
                <a:latin typeface="ＭＳ Ｐゴシック" panose="020B0600070205080204" pitchFamily="50" charset="-128"/>
                <a:ea typeface="ＭＳ Ｐゴシック" panose="020B0600070205080204" pitchFamily="50" charset="-128"/>
              </a:rPr>
              <a:t>―</a:t>
            </a:r>
            <a:r>
              <a:rPr lang="ja-JP" altLang="en-US" b="1" spc="300" dirty="0" smtClean="0">
                <a:latin typeface="ＭＳ Ｐゴシック" panose="020B0600070205080204" pitchFamily="50" charset="-128"/>
                <a:ea typeface="ＭＳ Ｐゴシック" panose="020B0600070205080204" pitchFamily="50" charset="-128"/>
              </a:rPr>
              <a:t>既存の汚水処理場での問題解決のために</a:t>
            </a:r>
            <a:endParaRPr lang="zh-CN" altLang="en-US" b="1" dirty="0" smtClean="0">
              <a:latin typeface="ＭＳ Ｐゴシック" panose="020B0600070205080204" pitchFamily="50" charset="-128"/>
              <a:ea typeface="ＭＳ Ｐゴシック" panose="020B0600070205080204" pitchFamily="50" charset="-128"/>
            </a:endParaRPr>
          </a:p>
        </p:txBody>
      </p:sp>
      <p:sp>
        <p:nvSpPr>
          <p:cNvPr id="29" name="矩形 28"/>
          <p:cNvSpPr/>
          <p:nvPr/>
        </p:nvSpPr>
        <p:spPr>
          <a:xfrm>
            <a:off x="0" y="107049"/>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2060"/>
              </a:solidFill>
            </a:endParaRPr>
          </a:p>
        </p:txBody>
      </p:sp>
    </p:spTree>
    <p:extLst>
      <p:ext uri="{BB962C8B-B14F-4D97-AF65-F5344CB8AC3E}">
        <p14:creationId xmlns:p14="http://schemas.microsoft.com/office/powerpoint/2010/main" val="1574839686"/>
      </p:ext>
    </p:extLst>
  </p:cSld>
  <p:clrMapOvr>
    <a:masterClrMapping/>
  </p:clrMapOvr>
  <p:transition spd="slow"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218874" y="1851670"/>
            <a:ext cx="3995936" cy="3254162"/>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副标题 2"/>
          <p:cNvSpPr txBox="1">
            <a:spLocks/>
          </p:cNvSpPr>
          <p:nvPr/>
        </p:nvSpPr>
        <p:spPr>
          <a:xfrm>
            <a:off x="142875" y="128038"/>
            <a:ext cx="5899947" cy="57150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工業団地水環境総合サービス方式</a:t>
            </a:r>
            <a:r>
              <a:rPr lang="zh-CN"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a:t>
            </a:r>
            <a:r>
              <a:rPr lang="en-US" altLang="zh-CN"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IES</a:t>
            </a:r>
            <a:r>
              <a:rPr lang="zh-CN"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a:t>
            </a:r>
            <a:r>
              <a:rPr lang="en-US" altLang="zh-CN"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 </a:t>
            </a:r>
            <a:endParaRPr lang="zh-CN"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7" name="矩形 6"/>
          <p:cNvSpPr/>
          <p:nvPr/>
        </p:nvSpPr>
        <p:spPr>
          <a:xfrm>
            <a:off x="214282" y="987574"/>
            <a:ext cx="8786874" cy="830997"/>
          </a:xfrm>
          <a:prstGeom prst="rect">
            <a:avLst/>
          </a:prstGeom>
        </p:spPr>
        <p:txBody>
          <a:bodyPr wrap="square">
            <a:spAutoFit/>
          </a:bodyPr>
          <a:lstStyle/>
          <a:p>
            <a:pPr>
              <a:lnSpc>
                <a:spcPct val="150000"/>
              </a:lnSpc>
            </a:pP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環境リスクを防ぎ、工業団地の水環境</a:t>
            </a:r>
            <a:r>
              <a:rPr lang="ja-JP" altLang="en-US" sz="1600" b="1" dirty="0">
                <a:solidFill>
                  <a:srgbClr val="002060"/>
                </a:solidFill>
                <a:latin typeface="ＭＳ Ｐゴシック" panose="020B0600070205080204" pitchFamily="50" charset="-128"/>
                <a:ea typeface="ＭＳ Ｐゴシック" panose="020B0600070205080204" pitchFamily="50" charset="-128"/>
              </a:rPr>
              <a:t>を</a:t>
            </a:r>
            <a:r>
              <a:rPr lang="ja-JP" altLang="en-US" sz="1600" b="1" dirty="0" smtClean="0">
                <a:solidFill>
                  <a:srgbClr val="002060"/>
                </a:solidFill>
                <a:latin typeface="ＭＳ Ｐゴシック" panose="020B0600070205080204" pitchFamily="50" charset="-128"/>
                <a:ea typeface="ＭＳ Ｐゴシック" panose="020B0600070205080204" pitchFamily="50" charset="-128"/>
              </a:rPr>
              <a:t>改善することを目標として、工業団地の汚水発生から、処理、回収に至る水環境の全プロセスをカバーする一体的解決方案。</a:t>
            </a:r>
            <a:endParaRPr lang="zh-CN" altLang="en-US" sz="1600" b="1" dirty="0" smtClean="0">
              <a:solidFill>
                <a:srgbClr val="002060"/>
              </a:solidFill>
              <a:latin typeface="ＭＳ Ｐゴシック" panose="020B0600070205080204" pitchFamily="50" charset="-128"/>
              <a:ea typeface="ＭＳ Ｐゴシック" panose="020B0600070205080204" pitchFamily="50" charset="-128"/>
            </a:endParaRPr>
          </a:p>
        </p:txBody>
      </p:sp>
      <p:sp>
        <p:nvSpPr>
          <p:cNvPr id="8" name="矩形 7"/>
          <p:cNvSpPr/>
          <p:nvPr/>
        </p:nvSpPr>
        <p:spPr>
          <a:xfrm>
            <a:off x="467864" y="1840322"/>
            <a:ext cx="3357586" cy="3231654"/>
          </a:xfrm>
          <a:prstGeom prst="rect">
            <a:avLst/>
          </a:prstGeom>
        </p:spPr>
        <p:txBody>
          <a:bodyPr wrap="square">
            <a:spAutoFit/>
          </a:bodyPr>
          <a:lstStyle/>
          <a:p>
            <a:pPr>
              <a:lnSpc>
                <a:spcPct val="150000"/>
              </a:lnSpc>
            </a:pPr>
            <a:r>
              <a:rPr lang="en-US" altLang="zh-CN" sz="1000" dirty="0" smtClean="0">
                <a:latin typeface="ＭＳ Ｐゴシック" panose="020B0600070205080204" pitchFamily="50" charset="-128"/>
                <a:ea typeface="ＭＳ Ｐゴシック" panose="020B0600070205080204" pitchFamily="50" charset="-128"/>
              </a:rPr>
              <a:t>IES </a:t>
            </a:r>
            <a:r>
              <a:rPr lang="ja-JP" altLang="en-US" sz="1000" dirty="0" smtClean="0">
                <a:latin typeface="ＭＳ Ｐゴシック" panose="020B0600070205080204" pitchFamily="50" charset="-128"/>
                <a:ea typeface="ＭＳ Ｐゴシック" panose="020B0600070205080204" pitchFamily="50" charset="-128"/>
              </a:rPr>
              <a:t>によって、工業団地に</a:t>
            </a:r>
            <a:r>
              <a:rPr lang="zh-CN" altLang="en-US" sz="1000" dirty="0" smtClean="0">
                <a:latin typeface="ＭＳ Ｐゴシック" panose="020B0600070205080204" pitchFamily="50" charset="-128"/>
                <a:ea typeface="ＭＳ Ｐゴシック" panose="020B0600070205080204" pitchFamily="50" charset="-128"/>
              </a:rPr>
              <a:t>“</a:t>
            </a:r>
            <a:r>
              <a:rPr lang="en-US" altLang="ja-JP" sz="1000" dirty="0" smtClean="0">
                <a:latin typeface="ＭＳ Ｐゴシック" panose="020B0600070205080204" pitchFamily="50" charset="-128"/>
                <a:ea typeface="ＭＳ Ｐゴシック" panose="020B0600070205080204" pitchFamily="50" charset="-128"/>
              </a:rPr>
              <a:t>3</a:t>
            </a:r>
            <a:r>
              <a:rPr lang="ja-JP" altLang="en-US" sz="1000" dirty="0" err="1" smtClean="0">
                <a:latin typeface="ＭＳ Ｐゴシック" panose="020B0600070205080204" pitchFamily="50" charset="-128"/>
                <a:ea typeface="ＭＳ Ｐゴシック" panose="020B0600070205080204" pitchFamily="50" charset="-128"/>
              </a:rPr>
              <a:t>つの</a:t>
            </a:r>
            <a:r>
              <a:rPr lang="ja-JP" altLang="en-US" sz="1000" dirty="0" smtClean="0">
                <a:latin typeface="ＭＳ Ｐゴシック" panose="020B0600070205080204" pitchFamily="50" charset="-128"/>
                <a:ea typeface="ＭＳ Ｐゴシック" panose="020B0600070205080204" pitchFamily="50" charset="-128"/>
              </a:rPr>
              <a:t>持続可能</a:t>
            </a:r>
            <a:r>
              <a:rPr lang="zh-CN" altLang="en-US" sz="1000" dirty="0" smtClean="0">
                <a:latin typeface="ＭＳ Ｐゴシック" panose="020B0600070205080204" pitchFamily="50" charset="-128"/>
                <a:ea typeface="ＭＳ Ｐゴシック" panose="020B0600070205080204" pitchFamily="50" charset="-128"/>
              </a:rPr>
              <a:t>”</a:t>
            </a:r>
            <a:r>
              <a:rPr lang="ja-JP" altLang="en-US" sz="1000" dirty="0" smtClean="0">
                <a:latin typeface="ＭＳ Ｐゴシック" panose="020B0600070205080204" pitchFamily="50" charset="-128"/>
                <a:ea typeface="ＭＳ Ｐゴシック" panose="020B0600070205080204" pitchFamily="50" charset="-128"/>
              </a:rPr>
              <a:t>な水環境管理システムを構築</a:t>
            </a:r>
            <a:r>
              <a:rPr lang="zh-CN" altLang="en-US" sz="1000" dirty="0" smtClean="0">
                <a:latin typeface="ＭＳ Ｐゴシック" panose="020B0600070205080204" pitchFamily="50" charset="-128"/>
                <a:ea typeface="ＭＳ Ｐゴシック" panose="020B0600070205080204" pitchFamily="50" charset="-128"/>
              </a:rPr>
              <a:t>：</a:t>
            </a:r>
          </a:p>
          <a:p>
            <a:pPr>
              <a:lnSpc>
                <a:spcPct val="150000"/>
              </a:lnSpc>
            </a:pPr>
            <a:r>
              <a:rPr lang="ja-JP" altLang="en-US" sz="1200" b="1" dirty="0" smtClean="0">
                <a:solidFill>
                  <a:srgbClr val="C00000"/>
                </a:solidFill>
                <a:latin typeface="ＭＳ Ｐゴシック" panose="020B0600070205080204" pitchFamily="50" charset="-128"/>
                <a:ea typeface="ＭＳ Ｐゴシック" panose="020B0600070205080204" pitchFamily="50" charset="-128"/>
              </a:rPr>
              <a:t>財政面で持続可能</a:t>
            </a:r>
            <a:endParaRPr lang="zh-CN" altLang="en-US" sz="1200" b="1" dirty="0" smtClean="0">
              <a:solidFill>
                <a:srgbClr val="C00000"/>
              </a:solidFill>
              <a:latin typeface="ＭＳ Ｐゴシック" panose="020B0600070205080204" pitchFamily="50" charset="-128"/>
              <a:ea typeface="ＭＳ Ｐゴシック" panose="020B0600070205080204" pitchFamily="50" charset="-128"/>
            </a:endParaRPr>
          </a:p>
          <a:p>
            <a:pPr>
              <a:lnSpc>
                <a:spcPct val="150000"/>
              </a:lnSpc>
            </a:pPr>
            <a:r>
              <a:rPr lang="ja-JP" altLang="en-US" sz="1000" dirty="0" smtClean="0">
                <a:latin typeface="ＭＳ Ｐゴシック" panose="020B0600070205080204" pitchFamily="50" charset="-128"/>
                <a:ea typeface="ＭＳ Ｐゴシック" panose="020B0600070205080204" pitchFamily="50" charset="-128"/>
              </a:rPr>
              <a:t>メーカーが排出量に応じて費用を支払い、環境</a:t>
            </a:r>
            <a:r>
              <a:rPr lang="ja-JP" altLang="en-US" sz="1000" dirty="0">
                <a:latin typeface="ＭＳ Ｐゴシック" panose="020B0600070205080204" pitchFamily="50" charset="-128"/>
                <a:ea typeface="ＭＳ Ｐゴシック" panose="020B0600070205080204" pitchFamily="50" charset="-128"/>
              </a:rPr>
              <a:t>コスト</a:t>
            </a:r>
            <a:r>
              <a:rPr lang="ja-JP" altLang="en-US" sz="1000" dirty="0" smtClean="0">
                <a:latin typeface="ＭＳ Ｐゴシック" panose="020B0600070205080204" pitchFamily="50" charset="-128"/>
                <a:ea typeface="ＭＳ Ｐゴシック" panose="020B0600070205080204" pitchFamily="50" charset="-128"/>
              </a:rPr>
              <a:t>の内部化</a:t>
            </a:r>
            <a:r>
              <a:rPr lang="ja-JP" altLang="en-US" sz="1000" dirty="0">
                <a:latin typeface="ＭＳ Ｐゴシック" panose="020B0600070205080204" pitchFamily="50" charset="-128"/>
                <a:ea typeface="ＭＳ Ｐゴシック" panose="020B0600070205080204" pitchFamily="50" charset="-128"/>
              </a:rPr>
              <a:t>が</a:t>
            </a:r>
            <a:r>
              <a:rPr lang="ja-JP" altLang="en-US" sz="1000" dirty="0" smtClean="0">
                <a:latin typeface="ＭＳ Ｐゴシック" panose="020B0600070205080204" pitchFamily="50" charset="-128"/>
                <a:ea typeface="ＭＳ Ｐゴシック" panose="020B0600070205080204" pitchFamily="50" charset="-128"/>
              </a:rPr>
              <a:t>実現できるから、団地の財政当局が資金を用立てなくてもよい</a:t>
            </a:r>
            <a:endParaRPr lang="zh-CN" altLang="en-US" sz="1000" dirty="0" smtClean="0">
              <a:latin typeface="ＭＳ Ｐゴシック" panose="020B0600070205080204" pitchFamily="50" charset="-128"/>
              <a:ea typeface="ＭＳ Ｐゴシック" panose="020B0600070205080204" pitchFamily="50" charset="-128"/>
            </a:endParaRPr>
          </a:p>
          <a:p>
            <a:pPr>
              <a:lnSpc>
                <a:spcPct val="150000"/>
              </a:lnSpc>
            </a:pPr>
            <a:r>
              <a:rPr lang="ja-JP" altLang="en-US" sz="1200" b="1" dirty="0" smtClean="0">
                <a:solidFill>
                  <a:srgbClr val="C00000"/>
                </a:solidFill>
                <a:latin typeface="ＭＳ Ｐゴシック" panose="020B0600070205080204" pitchFamily="50" charset="-128"/>
                <a:ea typeface="ＭＳ Ｐゴシック" panose="020B0600070205080204" pitchFamily="50" charset="-128"/>
              </a:rPr>
              <a:t>技術面で持続可能</a:t>
            </a:r>
            <a:endParaRPr lang="zh-CN" altLang="en-US" sz="1200" b="1" dirty="0" smtClean="0">
              <a:solidFill>
                <a:srgbClr val="C00000"/>
              </a:solidFill>
              <a:latin typeface="ＭＳ Ｐゴシック" panose="020B0600070205080204" pitchFamily="50" charset="-128"/>
              <a:ea typeface="ＭＳ Ｐゴシック" panose="020B0600070205080204" pitchFamily="50" charset="-128"/>
            </a:endParaRPr>
          </a:p>
          <a:p>
            <a:pPr>
              <a:lnSpc>
                <a:spcPct val="150000"/>
              </a:lnSpc>
            </a:pPr>
            <a:r>
              <a:rPr lang="ja-JP" altLang="en-US" sz="1000" dirty="0" smtClean="0">
                <a:latin typeface="ＭＳ Ｐゴシック" panose="020B0600070205080204" pitchFamily="50" charset="-128"/>
                <a:ea typeface="ＭＳ Ｐゴシック" panose="020B0600070205080204" pitchFamily="50" charset="-128"/>
              </a:rPr>
              <a:t>メーカーが規則にかなった汚染物排出をするから、団地の汚水処理場に流入</a:t>
            </a:r>
            <a:r>
              <a:rPr lang="ja-JP" altLang="en-US" sz="1000" dirty="0" err="1" smtClean="0">
                <a:latin typeface="ＭＳ Ｐゴシック" panose="020B0600070205080204" pitchFamily="50" charset="-128"/>
                <a:ea typeface="ＭＳ Ｐゴシック" panose="020B0600070205080204" pitchFamily="50" charset="-128"/>
              </a:rPr>
              <a:t>するる水の</a:t>
            </a:r>
            <a:r>
              <a:rPr lang="ja-JP" altLang="en-US" sz="1000" dirty="0" smtClean="0">
                <a:latin typeface="ＭＳ Ｐゴシック" panose="020B0600070205080204" pitchFamily="50" charset="-128"/>
                <a:ea typeface="ＭＳ Ｐゴシック" panose="020B0600070205080204" pitchFamily="50" charset="-128"/>
              </a:rPr>
              <a:t>状況がよく、運行は安定的に基準達成できる</a:t>
            </a:r>
            <a:endParaRPr lang="zh-CN" altLang="en-US" sz="1000" dirty="0" smtClean="0">
              <a:latin typeface="ＭＳ Ｐゴシック" panose="020B0600070205080204" pitchFamily="50" charset="-128"/>
              <a:ea typeface="ＭＳ Ｐゴシック" panose="020B0600070205080204" pitchFamily="50" charset="-128"/>
            </a:endParaRPr>
          </a:p>
          <a:p>
            <a:pPr>
              <a:lnSpc>
                <a:spcPct val="150000"/>
              </a:lnSpc>
            </a:pPr>
            <a:r>
              <a:rPr lang="ja-JP" altLang="en-US" sz="1200" b="1" dirty="0" smtClean="0">
                <a:solidFill>
                  <a:srgbClr val="C00000"/>
                </a:solidFill>
                <a:latin typeface="ＭＳ Ｐゴシック" panose="020B0600070205080204" pitchFamily="50" charset="-128"/>
                <a:ea typeface="ＭＳ Ｐゴシック" panose="020B0600070205080204" pitchFamily="50" charset="-128"/>
              </a:rPr>
              <a:t>管理面で持続可能</a:t>
            </a:r>
            <a:endParaRPr lang="zh-CN" altLang="en-US" sz="1200" b="1" dirty="0" smtClean="0">
              <a:solidFill>
                <a:srgbClr val="C00000"/>
              </a:solidFill>
              <a:latin typeface="ＭＳ Ｐゴシック" panose="020B0600070205080204" pitchFamily="50" charset="-128"/>
              <a:ea typeface="ＭＳ Ｐゴシック" panose="020B0600070205080204" pitchFamily="50" charset="-128"/>
            </a:endParaRPr>
          </a:p>
          <a:p>
            <a:pPr>
              <a:lnSpc>
                <a:spcPct val="150000"/>
              </a:lnSpc>
            </a:pPr>
            <a:r>
              <a:rPr lang="ja-JP" altLang="en-US" sz="1000" dirty="0" smtClean="0">
                <a:latin typeface="ＭＳ Ｐゴシック" panose="020B0600070205080204" pitchFamily="50" charset="-128"/>
                <a:ea typeface="ＭＳ Ｐゴシック" panose="020B0600070205080204" pitchFamily="50" charset="-128"/>
              </a:rPr>
              <a:t>政府、企業、環境サービス企業がそれぞれ職責を果たし、専門的に分業するから、秩序立った持続的環境管理が可能</a:t>
            </a:r>
            <a:endParaRPr lang="zh-CN" altLang="en-US" sz="1000" dirty="0">
              <a:latin typeface="ＭＳ Ｐゴシック" panose="020B0600070205080204" pitchFamily="50" charset="-128"/>
              <a:ea typeface="ＭＳ Ｐゴシック" panose="020B0600070205080204" pitchFamily="50" charset="-128"/>
            </a:endParaRPr>
          </a:p>
        </p:txBody>
      </p:sp>
      <p:grpSp>
        <p:nvGrpSpPr>
          <p:cNvPr id="5" name="组合 95"/>
          <p:cNvGrpSpPr/>
          <p:nvPr/>
        </p:nvGrpSpPr>
        <p:grpSpPr>
          <a:xfrm>
            <a:off x="4321018" y="1975774"/>
            <a:ext cx="4465824" cy="2643389"/>
            <a:chOff x="3929058" y="2428868"/>
            <a:chExt cx="4528343" cy="2660042"/>
          </a:xfrm>
        </p:grpSpPr>
        <p:grpSp>
          <p:nvGrpSpPr>
            <p:cNvPr id="9" name="组合 11"/>
            <p:cNvGrpSpPr/>
            <p:nvPr/>
          </p:nvGrpSpPr>
          <p:grpSpPr>
            <a:xfrm>
              <a:off x="3929058" y="2428868"/>
              <a:ext cx="4528343" cy="2660042"/>
              <a:chOff x="1428834" y="2629086"/>
              <a:chExt cx="7346230" cy="4786296"/>
            </a:xfrm>
          </p:grpSpPr>
          <p:grpSp>
            <p:nvGrpSpPr>
              <p:cNvPr id="11" name="组合 36"/>
              <p:cNvGrpSpPr/>
              <p:nvPr/>
            </p:nvGrpSpPr>
            <p:grpSpPr>
              <a:xfrm>
                <a:off x="1428834" y="2629086"/>
                <a:ext cx="5658021" cy="4786296"/>
                <a:chOff x="1500272" y="3129152"/>
                <a:chExt cx="5658021" cy="4786296"/>
              </a:xfrm>
            </p:grpSpPr>
            <p:pic>
              <p:nvPicPr>
                <p:cNvPr id="21" name="Picture 2" descr="C:\Users\ZCHBHSC\AppData\Local\Microsoft\Windows\Temporary Internet Files\Content.IE5\74I6B3XU\MC900311294[1].wmf"/>
                <p:cNvPicPr>
                  <a:picLocks noGrp="1" noChangeAspect="1" noChangeArrowheads="1"/>
                </p:cNvPicPr>
                <p:nvPr/>
              </p:nvPicPr>
              <p:blipFill>
                <a:blip r:embed="rId2" cstate="print"/>
                <a:srcRect/>
                <a:stretch>
                  <a:fillRect/>
                </a:stretch>
              </p:blipFill>
              <p:spPr bwMode="auto">
                <a:xfrm>
                  <a:off x="3120764" y="4664719"/>
                  <a:ext cx="581030" cy="438352"/>
                </a:xfrm>
                <a:prstGeom prst="rect">
                  <a:avLst/>
                </a:prstGeom>
                <a:noFill/>
                <a:ln>
                  <a:miter lim="800000"/>
                  <a:headEnd/>
                  <a:tailEnd/>
                </a:ln>
              </p:spPr>
            </p:pic>
            <p:pic>
              <p:nvPicPr>
                <p:cNvPr id="22" name="Picture 4" descr="C:\Users\ZCHBHSC\AppData\Local\Microsoft\Windows\Temporary Internet Files\Content.IE5\8E8R3UF4\MC900241573[1].wmf"/>
                <p:cNvPicPr>
                  <a:picLocks noChangeAspect="1" noChangeArrowheads="1"/>
                </p:cNvPicPr>
                <p:nvPr/>
              </p:nvPicPr>
              <p:blipFill>
                <a:blip r:embed="rId3" cstate="print"/>
                <a:srcRect/>
                <a:stretch>
                  <a:fillRect/>
                </a:stretch>
              </p:blipFill>
              <p:spPr bwMode="auto">
                <a:xfrm>
                  <a:off x="5665427" y="5206618"/>
                  <a:ext cx="1272476" cy="834624"/>
                </a:xfrm>
                <a:prstGeom prst="rect">
                  <a:avLst/>
                </a:prstGeom>
                <a:noFill/>
                <a:ln w="9525">
                  <a:noFill/>
                  <a:miter lim="800000"/>
                  <a:headEnd/>
                  <a:tailEnd/>
                </a:ln>
              </p:spPr>
            </p:pic>
            <p:pic>
              <p:nvPicPr>
                <p:cNvPr id="23" name="Picture 5" descr="C:\Users\ZCHBHSC\AppData\Local\Microsoft\Windows\Temporary Internet Files\Content.IE5\2RIXBWN7\MC900279046[1].wmf"/>
                <p:cNvPicPr>
                  <a:picLocks noChangeAspect="1" noChangeArrowheads="1"/>
                </p:cNvPicPr>
                <p:nvPr/>
              </p:nvPicPr>
              <p:blipFill>
                <a:blip r:embed="rId4" cstate="print"/>
                <a:srcRect/>
                <a:stretch>
                  <a:fillRect/>
                </a:stretch>
              </p:blipFill>
              <p:spPr bwMode="auto">
                <a:xfrm>
                  <a:off x="2358681" y="4217635"/>
                  <a:ext cx="957251" cy="629634"/>
                </a:xfrm>
                <a:prstGeom prst="rect">
                  <a:avLst/>
                </a:prstGeom>
                <a:noFill/>
                <a:ln w="9525">
                  <a:noFill/>
                  <a:miter lim="800000"/>
                  <a:headEnd/>
                  <a:tailEnd/>
                </a:ln>
              </p:spPr>
            </p:pic>
            <p:pic>
              <p:nvPicPr>
                <p:cNvPr id="24" name="Picture 2" descr="C:\Users\ZCHBHSC\AppData\Local\Microsoft\Windows\Temporary Internet Files\Content.IE5\74I6B3XU\MC900311294[1].wmf"/>
                <p:cNvPicPr>
                  <a:picLocks noChangeAspect="1" noChangeArrowheads="1"/>
                </p:cNvPicPr>
                <p:nvPr/>
              </p:nvPicPr>
              <p:blipFill>
                <a:blip r:embed="rId2" cstate="print"/>
                <a:srcRect/>
                <a:stretch>
                  <a:fillRect/>
                </a:stretch>
              </p:blipFill>
              <p:spPr bwMode="auto">
                <a:xfrm>
                  <a:off x="3140065" y="5331210"/>
                  <a:ext cx="581919" cy="437396"/>
                </a:xfrm>
                <a:prstGeom prst="rect">
                  <a:avLst/>
                </a:prstGeom>
                <a:noFill/>
                <a:ln w="9525">
                  <a:noFill/>
                  <a:miter lim="800000"/>
                  <a:headEnd/>
                  <a:tailEnd/>
                </a:ln>
              </p:spPr>
            </p:pic>
            <p:pic>
              <p:nvPicPr>
                <p:cNvPr id="25" name="Picture 5" descr="C:\Users\ZCHBHSC\AppData\Local\Microsoft\Windows\Temporary Internet Files\Content.IE5\2RIXBWN7\MC900279046[1].wmf"/>
                <p:cNvPicPr>
                  <a:picLocks noChangeAspect="1" noChangeArrowheads="1"/>
                </p:cNvPicPr>
                <p:nvPr/>
              </p:nvPicPr>
              <p:blipFill>
                <a:blip r:embed="rId4" cstate="print"/>
                <a:srcRect/>
                <a:stretch>
                  <a:fillRect/>
                </a:stretch>
              </p:blipFill>
              <p:spPr bwMode="auto">
                <a:xfrm>
                  <a:off x="2357345" y="4883931"/>
                  <a:ext cx="957251" cy="629634"/>
                </a:xfrm>
                <a:prstGeom prst="rect">
                  <a:avLst/>
                </a:prstGeom>
                <a:noFill/>
                <a:ln w="9525">
                  <a:noFill/>
                  <a:miter lim="800000"/>
                  <a:headEnd/>
                  <a:tailEnd/>
                </a:ln>
              </p:spPr>
            </p:pic>
            <p:pic>
              <p:nvPicPr>
                <p:cNvPr id="26" name="Picture 2" descr="C:\Users\ZCHBHSC\AppData\Local\Microsoft\Windows\Temporary Internet Files\Content.IE5\74I6B3XU\MC900311294[1].wmf"/>
                <p:cNvPicPr>
                  <a:picLocks noChangeAspect="1" noChangeArrowheads="1"/>
                </p:cNvPicPr>
                <p:nvPr/>
              </p:nvPicPr>
              <p:blipFill>
                <a:blip r:embed="rId2" cstate="print"/>
                <a:srcRect/>
                <a:stretch>
                  <a:fillRect/>
                </a:stretch>
              </p:blipFill>
              <p:spPr bwMode="auto">
                <a:xfrm>
                  <a:off x="3140065" y="6042138"/>
                  <a:ext cx="581919" cy="437396"/>
                </a:xfrm>
                <a:prstGeom prst="rect">
                  <a:avLst/>
                </a:prstGeom>
                <a:noFill/>
                <a:ln w="9525">
                  <a:noFill/>
                  <a:miter lim="800000"/>
                  <a:headEnd/>
                  <a:tailEnd/>
                </a:ln>
              </p:spPr>
            </p:pic>
            <p:pic>
              <p:nvPicPr>
                <p:cNvPr id="27" name="Picture 5" descr="C:\Users\ZCHBHSC\AppData\Local\Microsoft\Windows\Temporary Internet Files\Content.IE5\2RIXBWN7\MC900279046[1].wmf"/>
                <p:cNvPicPr>
                  <a:picLocks noChangeAspect="1" noChangeArrowheads="1"/>
                </p:cNvPicPr>
                <p:nvPr/>
              </p:nvPicPr>
              <p:blipFill>
                <a:blip r:embed="rId4" cstate="print"/>
                <a:srcRect/>
                <a:stretch>
                  <a:fillRect/>
                </a:stretch>
              </p:blipFill>
              <p:spPr bwMode="auto">
                <a:xfrm>
                  <a:off x="2357345" y="5594859"/>
                  <a:ext cx="957251" cy="628996"/>
                </a:xfrm>
                <a:prstGeom prst="rect">
                  <a:avLst/>
                </a:prstGeom>
                <a:noFill/>
                <a:ln w="9525">
                  <a:noFill/>
                  <a:miter lim="800000"/>
                  <a:headEnd/>
                  <a:tailEnd/>
                </a:ln>
              </p:spPr>
            </p:pic>
            <p:sp>
              <p:nvSpPr>
                <p:cNvPr id="28" name="圆角右箭头 27"/>
                <p:cNvSpPr/>
                <p:nvPr/>
              </p:nvSpPr>
              <p:spPr bwMode="auto">
                <a:xfrm rot="5400000">
                  <a:off x="4599070" y="5217699"/>
                  <a:ext cx="695945" cy="350398"/>
                </a:xfrm>
                <a:prstGeom prst="bentArrow">
                  <a:avLst>
                    <a:gd name="adj1" fmla="val 22137"/>
                    <a:gd name="adj2" fmla="val 15138"/>
                    <a:gd name="adj3" fmla="val 12121"/>
                    <a:gd name="adj4" fmla="val 43750"/>
                  </a:avLst>
                </a:prstGeom>
                <a:solidFill>
                  <a:srgbClr val="C0504D">
                    <a:lumMod val="90000"/>
                  </a:srgbClr>
                </a:solidFill>
                <a:ln w="12700">
                  <a:noFill/>
                  <a:miter lim="800000"/>
                </a:ln>
                <a:effectLst>
                  <a:prstShdw prst="shdw17" dist="17961" dir="2700000">
                    <a:srgbClr val="CCFFFF">
                      <a:gamma/>
                      <a:shade val="60000"/>
                      <a:invGamma/>
                    </a:srgbClr>
                  </a:prstShdw>
                </a:effectLst>
              </p:spPr>
              <p:txBody>
                <a:bodyPr lIns="92075" tIns="46038" rIns="92075" bIns="46038" anchor="ctr"/>
                <a:lstStyle/>
                <a:p>
                  <a:pPr eaLnBrk="0" hangingPunct="0">
                    <a:defRPr/>
                  </a:pPr>
                  <a:endParaRPr kumimoji="1" lang="zh-CN" altLang="en-US" sz="1000" dirty="0">
                    <a:solidFill>
                      <a:srgbClr val="0000FF"/>
                    </a:solidFill>
                    <a:latin typeface="黑体" pitchFamily="49" charset="-122"/>
                    <a:ea typeface="黑体" pitchFamily="49" charset="-122"/>
                    <a:cs typeface="仿宋_GB2312"/>
                  </a:endParaRPr>
                </a:p>
              </p:txBody>
            </p:sp>
            <p:sp>
              <p:nvSpPr>
                <p:cNvPr id="29" name="矩形 28"/>
                <p:cNvSpPr/>
                <p:nvPr/>
              </p:nvSpPr>
              <p:spPr bwMode="auto">
                <a:xfrm>
                  <a:off x="3718868" y="5044926"/>
                  <a:ext cx="1227507" cy="57384"/>
                </a:xfrm>
                <a:prstGeom prst="rect">
                  <a:avLst/>
                </a:prstGeom>
                <a:solidFill>
                  <a:srgbClr val="C0504D">
                    <a:lumMod val="90000"/>
                  </a:srgbClr>
                </a:solidFill>
                <a:ln w="12700">
                  <a:noFill/>
                  <a:miter lim="800000"/>
                </a:ln>
                <a:effectLst>
                  <a:prstShdw prst="shdw17" dist="17961" dir="2700000">
                    <a:srgbClr val="CCFFFF">
                      <a:gamma/>
                      <a:shade val="60000"/>
                      <a:invGamma/>
                    </a:srgbClr>
                  </a:prstShdw>
                </a:effectLst>
              </p:spPr>
              <p:txBody>
                <a:bodyPr lIns="92075" tIns="46038" rIns="92075" bIns="46038" anchor="ctr"/>
                <a:lstStyle/>
                <a:p>
                  <a:pPr eaLnBrk="0" hangingPunct="0">
                    <a:defRPr/>
                  </a:pPr>
                  <a:endParaRPr kumimoji="1" lang="zh-CN" altLang="en-US" sz="1000" dirty="0">
                    <a:solidFill>
                      <a:srgbClr val="0000FF"/>
                    </a:solidFill>
                    <a:latin typeface="黑体" pitchFamily="49" charset="-122"/>
                    <a:ea typeface="黑体" pitchFamily="49" charset="-122"/>
                    <a:cs typeface="仿宋_GB2312"/>
                  </a:endParaRPr>
                </a:p>
              </p:txBody>
            </p:sp>
            <p:sp>
              <p:nvSpPr>
                <p:cNvPr id="30" name="圆角右箭头 29"/>
                <p:cNvSpPr/>
                <p:nvPr/>
              </p:nvSpPr>
              <p:spPr bwMode="auto">
                <a:xfrm rot="16200000" flipV="1">
                  <a:off x="4588113" y="5954374"/>
                  <a:ext cx="761937" cy="288066"/>
                </a:xfrm>
                <a:prstGeom prst="bentArrow">
                  <a:avLst>
                    <a:gd name="adj1" fmla="val 26069"/>
                    <a:gd name="adj2" fmla="val 15138"/>
                    <a:gd name="adj3" fmla="val 20355"/>
                    <a:gd name="adj4" fmla="val 31130"/>
                  </a:avLst>
                </a:prstGeom>
                <a:solidFill>
                  <a:srgbClr val="C0504D">
                    <a:lumMod val="90000"/>
                  </a:srgbClr>
                </a:solidFill>
                <a:ln w="12700">
                  <a:noFill/>
                  <a:miter lim="800000"/>
                </a:ln>
                <a:effectLst>
                  <a:prstShdw prst="shdw17" dist="17961" dir="2700000">
                    <a:srgbClr val="CCFFFF">
                      <a:gamma/>
                      <a:shade val="60000"/>
                      <a:invGamma/>
                    </a:srgbClr>
                  </a:prstShdw>
                </a:effectLst>
              </p:spPr>
              <p:txBody>
                <a:bodyPr lIns="92075" tIns="46038" rIns="92075" bIns="46038" anchor="ctr"/>
                <a:lstStyle/>
                <a:p>
                  <a:pPr eaLnBrk="0" hangingPunct="0">
                    <a:defRPr/>
                  </a:pPr>
                  <a:endParaRPr kumimoji="1" lang="zh-CN" altLang="en-US" sz="1000" dirty="0">
                    <a:solidFill>
                      <a:srgbClr val="0000FF"/>
                    </a:solidFill>
                    <a:latin typeface="黑体" pitchFamily="49" charset="-122"/>
                    <a:ea typeface="黑体" pitchFamily="49" charset="-122"/>
                    <a:cs typeface="仿宋_GB2312"/>
                  </a:endParaRPr>
                </a:p>
              </p:txBody>
            </p:sp>
            <p:sp>
              <p:nvSpPr>
                <p:cNvPr id="31" name="矩形 30"/>
                <p:cNvSpPr/>
                <p:nvPr/>
              </p:nvSpPr>
              <p:spPr bwMode="auto">
                <a:xfrm>
                  <a:off x="3703284" y="6422150"/>
                  <a:ext cx="1227507" cy="57384"/>
                </a:xfrm>
                <a:prstGeom prst="rect">
                  <a:avLst/>
                </a:prstGeom>
                <a:solidFill>
                  <a:srgbClr val="C0504D">
                    <a:lumMod val="90000"/>
                  </a:srgbClr>
                </a:solidFill>
                <a:ln w="12700">
                  <a:noFill/>
                  <a:miter lim="800000"/>
                </a:ln>
                <a:effectLst>
                  <a:prstShdw prst="shdw17" dist="17961" dir="2700000">
                    <a:srgbClr val="CCFFFF">
                      <a:gamma/>
                      <a:shade val="60000"/>
                      <a:invGamma/>
                    </a:srgbClr>
                  </a:prstShdw>
                </a:effectLst>
              </p:spPr>
              <p:txBody>
                <a:bodyPr lIns="92075" tIns="46038" rIns="92075" bIns="46038" anchor="ctr"/>
                <a:lstStyle/>
                <a:p>
                  <a:pPr eaLnBrk="0" hangingPunct="0">
                    <a:defRPr/>
                  </a:pPr>
                  <a:endParaRPr kumimoji="1" lang="zh-CN" altLang="en-US" sz="1000" dirty="0">
                    <a:solidFill>
                      <a:srgbClr val="0000FF"/>
                    </a:solidFill>
                    <a:latin typeface="黑体" pitchFamily="49" charset="-122"/>
                    <a:ea typeface="黑体" pitchFamily="49" charset="-122"/>
                    <a:cs typeface="仿宋_GB2312"/>
                  </a:endParaRPr>
                </a:p>
              </p:txBody>
            </p:sp>
            <p:sp>
              <p:nvSpPr>
                <p:cNvPr id="32" name="右箭头 31"/>
                <p:cNvSpPr/>
                <p:nvPr/>
              </p:nvSpPr>
              <p:spPr bwMode="auto">
                <a:xfrm>
                  <a:off x="3703284" y="5680298"/>
                  <a:ext cx="1962142" cy="102654"/>
                </a:xfrm>
                <a:prstGeom prst="rightArrow">
                  <a:avLst/>
                </a:prstGeom>
                <a:solidFill>
                  <a:srgbClr val="C0504D">
                    <a:lumMod val="90000"/>
                  </a:srgbClr>
                </a:solidFill>
                <a:ln w="12700">
                  <a:noFill/>
                  <a:miter lim="800000"/>
                </a:ln>
                <a:effectLst>
                  <a:prstShdw prst="shdw17" dist="17961" dir="2700000">
                    <a:srgbClr val="CCFFFF">
                      <a:gamma/>
                      <a:shade val="60000"/>
                      <a:invGamma/>
                    </a:srgbClr>
                  </a:prstShdw>
                </a:effectLst>
              </p:spPr>
              <p:txBody>
                <a:bodyPr lIns="92075" tIns="46038" rIns="92075" bIns="46038" anchor="ctr"/>
                <a:lstStyle/>
                <a:p>
                  <a:pPr eaLnBrk="0" hangingPunct="0">
                    <a:defRPr/>
                  </a:pPr>
                  <a:endParaRPr kumimoji="1" lang="zh-CN" altLang="en-US" sz="1000" dirty="0">
                    <a:solidFill>
                      <a:srgbClr val="0000FF"/>
                    </a:solidFill>
                    <a:latin typeface="黑体" pitchFamily="49" charset="-122"/>
                    <a:ea typeface="黑体" pitchFamily="49" charset="-122"/>
                    <a:cs typeface="仿宋_GB2312"/>
                  </a:endParaRPr>
                </a:p>
              </p:txBody>
            </p:sp>
            <p:sp>
              <p:nvSpPr>
                <p:cNvPr id="33" name="圆角矩形 32"/>
                <p:cNvSpPr/>
                <p:nvPr/>
              </p:nvSpPr>
              <p:spPr bwMode="auto">
                <a:xfrm>
                  <a:off x="2029654" y="4151005"/>
                  <a:ext cx="5128639" cy="2564124"/>
                </a:xfrm>
                <a:prstGeom prst="roundRect">
                  <a:avLst/>
                </a:prstGeom>
                <a:noFill/>
                <a:ln w="31750">
                  <a:solidFill>
                    <a:srgbClr val="0070C0">
                      <a:alpha val="76000"/>
                    </a:srgbClr>
                  </a:solidFill>
                  <a:prstDash val="dash"/>
                  <a:miter lim="800000"/>
                </a:ln>
                <a:effectLst>
                  <a:prstShdw prst="shdw17" dist="17961" dir="2700000">
                    <a:srgbClr val="CCFFFF">
                      <a:gamma/>
                      <a:shade val="60000"/>
                      <a:invGamma/>
                    </a:srgbClr>
                  </a:prstShdw>
                </a:effectLst>
              </p:spPr>
              <p:txBody>
                <a:bodyPr lIns="92075" tIns="46038" rIns="92075" bIns="46038" anchor="ctr"/>
                <a:lstStyle/>
                <a:p>
                  <a:pPr eaLnBrk="0" hangingPunct="0">
                    <a:defRPr/>
                  </a:pPr>
                  <a:endParaRPr kumimoji="1" lang="zh-CN" altLang="en-US" sz="1000" dirty="0">
                    <a:solidFill>
                      <a:srgbClr val="0000FF"/>
                    </a:solidFill>
                    <a:latin typeface="黑体" pitchFamily="49" charset="-122"/>
                    <a:ea typeface="黑体" pitchFamily="49" charset="-122"/>
                    <a:cs typeface="仿宋_GB2312"/>
                  </a:endParaRPr>
                </a:p>
              </p:txBody>
            </p:sp>
            <p:sp>
              <p:nvSpPr>
                <p:cNvPr id="34" name="TextBox 7"/>
                <p:cNvSpPr txBox="1"/>
                <p:nvPr/>
              </p:nvSpPr>
              <p:spPr>
                <a:xfrm>
                  <a:off x="1500272" y="3129152"/>
                  <a:ext cx="1610062" cy="801535"/>
                </a:xfrm>
                <a:prstGeom prst="roundRect">
                  <a:avLst/>
                </a:prstGeom>
                <a:solidFill>
                  <a:srgbClr val="FF6600"/>
                </a:solidFill>
                <a:effectLst>
                  <a:outerShdw blurRad="40000" dist="23000" dir="5400000" rotWithShape="0">
                    <a:srgbClr val="000000">
                      <a:alpha val="35000"/>
                    </a:srgbClr>
                  </a:outerShdw>
                </a:effectLst>
              </p:spPr>
              <p:txBody>
                <a:bodyPr wrap="square">
                  <a:spAutoFit/>
                </a:bodyPr>
                <a:lstStyle/>
                <a:p>
                  <a:pPr algn="ctr">
                    <a:defRPr/>
                  </a:pPr>
                  <a:r>
                    <a:rPr kumimoji="1" lang="ja-JP" altLang="en-US" sz="1000" b="1" dirty="0" smtClean="0">
                      <a:solidFill>
                        <a:schemeClr val="bg1"/>
                      </a:solidFill>
                      <a:latin typeface="ＭＳ Ｐゴシック" panose="020B0600070205080204" pitchFamily="50" charset="-128"/>
                      <a:ea typeface="ＭＳ Ｐゴシック" panose="020B0600070205080204" pitchFamily="50" charset="-128"/>
                    </a:rPr>
                    <a:t>上流企業</a:t>
                  </a:r>
                  <a:endParaRPr kumimoji="1" lang="en-US" altLang="zh-CN" sz="1000" b="1" dirty="0" smtClean="0">
                    <a:solidFill>
                      <a:schemeClr val="bg1"/>
                    </a:solidFill>
                    <a:uFillTx/>
                    <a:latin typeface="ＭＳ Ｐゴシック" panose="020B0600070205080204" pitchFamily="50" charset="-128"/>
                    <a:ea typeface="ＭＳ Ｐゴシック" panose="020B0600070205080204" pitchFamily="50" charset="-128"/>
                  </a:endParaRPr>
                </a:p>
                <a:p>
                  <a:pPr algn="ctr">
                    <a:defRPr/>
                  </a:pPr>
                  <a:r>
                    <a:rPr kumimoji="1" lang="ja-JP" altLang="en-US" sz="1000" b="1" dirty="0" smtClean="0">
                      <a:solidFill>
                        <a:schemeClr val="bg1"/>
                      </a:solidFill>
                      <a:uFillTx/>
                      <a:latin typeface="ＭＳ Ｐゴシック" panose="020B0600070205080204" pitchFamily="50" charset="-128"/>
                      <a:ea typeface="ＭＳ Ｐゴシック" panose="020B0600070205080204" pitchFamily="50" charset="-128"/>
                    </a:rPr>
                    <a:t>排出制御</a:t>
                  </a:r>
                  <a:endParaRPr kumimoji="1" lang="zh-CN" altLang="en-US" sz="1000" b="1" dirty="0">
                    <a:solidFill>
                      <a:schemeClr val="bg1"/>
                    </a:solidFill>
                    <a:uFillTx/>
                    <a:latin typeface="ＭＳ Ｐゴシック" panose="020B0600070205080204" pitchFamily="50" charset="-128"/>
                    <a:ea typeface="ＭＳ Ｐゴシック" panose="020B0600070205080204" pitchFamily="50" charset="-128"/>
                  </a:endParaRPr>
                </a:p>
              </p:txBody>
            </p:sp>
            <p:cxnSp>
              <p:nvCxnSpPr>
                <p:cNvPr id="35" name="直接箭头连接符 34"/>
                <p:cNvCxnSpPr>
                  <a:stCxn id="34" idx="2"/>
                </p:cNvCxnSpPr>
                <p:nvPr/>
              </p:nvCxnSpPr>
              <p:spPr bwMode="auto">
                <a:xfrm>
                  <a:off x="2305303" y="3930687"/>
                  <a:ext cx="116158" cy="674922"/>
                </a:xfrm>
                <a:prstGeom prst="straightConnector1">
                  <a:avLst/>
                </a:prstGeom>
                <a:noFill/>
                <a:ln w="25400" cap="flat" cmpd="sng" algn="ctr">
                  <a:solidFill>
                    <a:sysClr val="windowText" lastClr="000000"/>
                  </a:solidFill>
                  <a:prstDash val="solid"/>
                  <a:headEnd type="none" w="med" len="med"/>
                  <a:tailEnd type="arrow"/>
                </a:ln>
                <a:effectLst>
                  <a:outerShdw blurRad="40000" dist="20000" dir="5400000" rotWithShape="0">
                    <a:srgbClr val="000000">
                      <a:alpha val="38000"/>
                    </a:srgbClr>
                  </a:outerShdw>
                </a:effectLst>
              </p:spPr>
            </p:cxnSp>
            <p:sp>
              <p:nvSpPr>
                <p:cNvPr id="36" name="TextBox 35"/>
                <p:cNvSpPr txBox="1"/>
                <p:nvPr/>
              </p:nvSpPr>
              <p:spPr>
                <a:xfrm>
                  <a:off x="1716338" y="7113913"/>
                  <a:ext cx="1577253" cy="801535"/>
                </a:xfrm>
                <a:prstGeom prst="roundRect">
                  <a:avLst/>
                </a:prstGeom>
                <a:solidFill>
                  <a:srgbClr val="FF6600"/>
                </a:solidFill>
                <a:effectLst>
                  <a:outerShdw blurRad="40000" dist="23000" dir="5400000" rotWithShape="0">
                    <a:srgbClr val="000000">
                      <a:alpha val="35000"/>
                    </a:srgbClr>
                  </a:outerShdw>
                </a:effectLst>
              </p:spPr>
              <p:txBody>
                <a:bodyPr wrap="square">
                  <a:spAutoFit/>
                </a:bodyPr>
                <a:lstStyle/>
                <a:p>
                  <a:pPr algn="ctr">
                    <a:defRPr/>
                  </a:pPr>
                  <a:r>
                    <a:rPr kumimoji="1" lang="ja-JP" altLang="en-US" sz="1000" b="1" dirty="0" smtClean="0">
                      <a:solidFill>
                        <a:schemeClr val="bg1"/>
                      </a:solidFill>
                      <a:latin typeface="ＭＳ Ｐゴシック" panose="020B0600070205080204" pitchFamily="50" charset="-128"/>
                      <a:ea typeface="ＭＳ Ｐゴシック" panose="020B0600070205080204" pitchFamily="50" charset="-128"/>
                    </a:rPr>
                    <a:t>団地配管網保守</a:t>
                  </a:r>
                  <a:endParaRPr kumimoji="1" lang="zh-CN" altLang="en-US" sz="10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37" name="直接箭头连接符 36"/>
                <p:cNvCxnSpPr>
                  <a:stCxn id="36" idx="3"/>
                  <a:endCxn id="31" idx="0"/>
                </p:cNvCxnSpPr>
                <p:nvPr/>
              </p:nvCxnSpPr>
              <p:spPr bwMode="auto">
                <a:xfrm flipV="1">
                  <a:off x="3293591" y="6422150"/>
                  <a:ext cx="1023446" cy="1092531"/>
                </a:xfrm>
                <a:prstGeom prst="straightConnector1">
                  <a:avLst/>
                </a:prstGeom>
                <a:noFill/>
                <a:ln w="25400" cap="flat" cmpd="sng" algn="ctr">
                  <a:solidFill>
                    <a:sysClr val="windowText" lastClr="000000"/>
                  </a:solidFill>
                  <a:prstDash val="solid"/>
                  <a:headEnd type="none" w="med" len="med"/>
                  <a:tailEnd type="arrow"/>
                </a:ln>
                <a:effectLst>
                  <a:outerShdw blurRad="40000" dist="20000" dir="5400000" rotWithShape="0">
                    <a:srgbClr val="000000">
                      <a:alpha val="38000"/>
                    </a:srgbClr>
                  </a:outerShdw>
                </a:effectLst>
              </p:spPr>
            </p:cxnSp>
            <p:sp>
              <p:nvSpPr>
                <p:cNvPr id="38" name="TextBox 37"/>
                <p:cNvSpPr txBox="1"/>
                <p:nvPr/>
              </p:nvSpPr>
              <p:spPr>
                <a:xfrm>
                  <a:off x="5065354" y="7053254"/>
                  <a:ext cx="2071932" cy="801535"/>
                </a:xfrm>
                <a:prstGeom prst="roundRect">
                  <a:avLst/>
                </a:prstGeom>
                <a:solidFill>
                  <a:srgbClr val="FF6600"/>
                </a:solidFill>
                <a:effectLst>
                  <a:outerShdw blurRad="40000" dist="23000" dir="5400000" rotWithShape="0">
                    <a:srgbClr val="000000">
                      <a:alpha val="35000"/>
                    </a:srgbClr>
                  </a:outerShdw>
                </a:effectLst>
              </p:spPr>
              <p:txBody>
                <a:bodyPr wrap="square">
                  <a:spAutoFit/>
                </a:bodyPr>
                <a:lstStyle/>
                <a:p>
                  <a:pPr algn="ctr">
                    <a:defRPr/>
                  </a:pPr>
                  <a:r>
                    <a:rPr kumimoji="1" lang="ja-JP" altLang="en-US" sz="1000" b="1" dirty="0" smtClean="0">
                      <a:solidFill>
                        <a:schemeClr val="bg1"/>
                      </a:solidFill>
                      <a:latin typeface="ＭＳ Ｐゴシック" panose="020B0600070205080204" pitchFamily="50" charset="-128"/>
                      <a:ea typeface="ＭＳ Ｐゴシック" panose="020B0600070205080204" pitchFamily="50" charset="-128"/>
                    </a:rPr>
                    <a:t>汚水処理場</a:t>
                  </a:r>
                </a:p>
                <a:p>
                  <a:pPr algn="ctr">
                    <a:defRPr/>
                  </a:pPr>
                  <a:r>
                    <a:rPr kumimoji="1" lang="ja-JP" altLang="en-US" sz="1000" b="1" dirty="0" smtClean="0">
                      <a:solidFill>
                        <a:schemeClr val="bg1"/>
                      </a:solidFill>
                      <a:latin typeface="ＭＳ Ｐゴシック" panose="020B0600070205080204" pitchFamily="50" charset="-128"/>
                      <a:ea typeface="ＭＳ Ｐゴシック" panose="020B0600070205080204" pitchFamily="50" charset="-128"/>
                    </a:rPr>
                    <a:t>技術改造･運営</a:t>
                  </a:r>
                  <a:endParaRPr kumimoji="1" lang="zh-CN" altLang="en-US" sz="10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39" name="直接箭头连接符 38"/>
                <p:cNvCxnSpPr/>
                <p:nvPr/>
              </p:nvCxnSpPr>
              <p:spPr bwMode="auto">
                <a:xfrm rot="5400000" flipH="1" flipV="1">
                  <a:off x="5684023" y="6591677"/>
                  <a:ext cx="923318" cy="2401"/>
                </a:xfrm>
                <a:prstGeom prst="straightConnector1">
                  <a:avLst/>
                </a:prstGeom>
                <a:noFill/>
                <a:ln w="25400" cap="flat" cmpd="sng" algn="ctr">
                  <a:solidFill>
                    <a:sysClr val="windowText" lastClr="000000"/>
                  </a:solidFill>
                  <a:prstDash val="solid"/>
                  <a:headEnd type="none" w="med" len="med"/>
                  <a:tailEnd type="arrow"/>
                </a:ln>
                <a:effectLst>
                  <a:outerShdw blurRad="40000" dist="20000" dir="5400000" rotWithShape="0">
                    <a:srgbClr val="000000">
                      <a:alpha val="38000"/>
                    </a:srgbClr>
                  </a:outerShdw>
                </a:effectLst>
              </p:spPr>
            </p:cxnSp>
          </p:grpSp>
          <p:sp>
            <p:nvSpPr>
              <p:cNvPr id="14" name="TextBox 28"/>
              <p:cNvSpPr txBox="1"/>
              <p:nvPr/>
            </p:nvSpPr>
            <p:spPr>
              <a:xfrm>
                <a:off x="7107555" y="6015998"/>
                <a:ext cx="1667509" cy="801535"/>
              </a:xfrm>
              <a:prstGeom prst="roundRect">
                <a:avLst/>
              </a:prstGeom>
              <a:solidFill>
                <a:srgbClr val="FF6600"/>
              </a:solidFill>
              <a:effectLst>
                <a:outerShdw blurRad="40000" dist="23000" dir="5400000" rotWithShape="0">
                  <a:srgbClr val="000000">
                    <a:alpha val="35000"/>
                  </a:srgbClr>
                </a:outerShdw>
              </a:effectLst>
            </p:spPr>
            <p:txBody>
              <a:bodyPr wrap="square">
                <a:spAutoFit/>
              </a:bodyPr>
              <a:lstStyle/>
              <a:p>
                <a:pPr algn="ctr">
                  <a:defRPr/>
                </a:pPr>
                <a:r>
                  <a:rPr kumimoji="1" lang="ja-JP" altLang="en-US" sz="1000" b="1" dirty="0" smtClean="0">
                    <a:solidFill>
                      <a:schemeClr val="bg1"/>
                    </a:solidFill>
                    <a:latin typeface="ＭＳ Ｐゴシック" panose="020B0600070205080204" pitchFamily="50" charset="-128"/>
                    <a:ea typeface="ＭＳ Ｐゴシック" panose="020B0600070205080204" pitchFamily="50" charset="-128"/>
                  </a:rPr>
                  <a:t>下流河川</a:t>
                </a:r>
              </a:p>
              <a:p>
                <a:pPr algn="ctr">
                  <a:defRPr/>
                </a:pPr>
                <a:r>
                  <a:rPr kumimoji="1" lang="ja-JP" altLang="en-US" sz="1000" b="1" dirty="0" smtClean="0">
                    <a:solidFill>
                      <a:schemeClr val="bg1"/>
                    </a:solidFill>
                    <a:latin typeface="ＭＳ Ｐゴシック" panose="020B0600070205080204" pitchFamily="50" charset="-128"/>
                    <a:ea typeface="ＭＳ Ｐゴシック" panose="020B0600070205080204" pitchFamily="50" charset="-128"/>
                  </a:rPr>
                  <a:t>モニタリング</a:t>
                </a:r>
                <a:endParaRPr kumimoji="1" lang="zh-CN" altLang="en-US" sz="10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15" name="直接箭头连接符 14"/>
              <p:cNvCxnSpPr/>
              <p:nvPr/>
            </p:nvCxnSpPr>
            <p:spPr bwMode="auto">
              <a:xfrm rot="5400000" flipH="1" flipV="1">
                <a:off x="7610968" y="5630703"/>
                <a:ext cx="520057" cy="117180"/>
              </a:xfrm>
              <a:prstGeom prst="straightConnector1">
                <a:avLst/>
              </a:prstGeom>
              <a:noFill/>
              <a:ln w="25400" cap="flat" cmpd="sng" algn="ctr">
                <a:solidFill>
                  <a:sysClr val="windowText" lastClr="000000"/>
                </a:solidFill>
                <a:prstDash val="solid"/>
                <a:headEnd type="none" w="med" len="med"/>
                <a:tailEnd type="arrow"/>
              </a:ln>
              <a:effectLst>
                <a:outerShdw blurRad="40000" dist="20000" dir="5400000" rotWithShape="0">
                  <a:srgbClr val="000000">
                    <a:alpha val="38000"/>
                  </a:srgbClr>
                </a:outerShdw>
              </a:effectLst>
            </p:spPr>
          </p:cxnSp>
          <p:sp>
            <p:nvSpPr>
              <p:cNvPr id="18" name="TextBox 17"/>
              <p:cNvSpPr txBox="1"/>
              <p:nvPr/>
            </p:nvSpPr>
            <p:spPr>
              <a:xfrm>
                <a:off x="6429387" y="3143248"/>
                <a:ext cx="1927188" cy="1109819"/>
              </a:xfrm>
              <a:prstGeom prst="roundRect">
                <a:avLst/>
              </a:prstGeom>
              <a:solidFill>
                <a:srgbClr val="FF6600"/>
              </a:solidFill>
              <a:effectLst>
                <a:outerShdw blurRad="40000" dist="23000" dir="5400000" rotWithShape="0">
                  <a:srgbClr val="000000">
                    <a:alpha val="35000"/>
                  </a:srgbClr>
                </a:outerShdw>
              </a:effectLst>
            </p:spPr>
            <p:txBody>
              <a:bodyPr wrap="square">
                <a:spAutoFit/>
              </a:bodyPr>
              <a:lstStyle/>
              <a:p>
                <a:pPr algn="ctr">
                  <a:defRPr/>
                </a:pPr>
                <a:r>
                  <a:rPr kumimoji="1" lang="ja-JP" altLang="en-US" sz="1000" b="1" dirty="0" smtClean="0">
                    <a:solidFill>
                      <a:schemeClr val="bg1"/>
                    </a:solidFill>
                    <a:latin typeface="ＭＳ Ｐゴシック" panose="020B0600070205080204" pitchFamily="50" charset="-128"/>
                    <a:ea typeface="ＭＳ Ｐゴシック" panose="020B0600070205080204" pitchFamily="50" charset="-128"/>
                  </a:rPr>
                  <a:t>政府と協力して費用徴収メカニズムを整備</a:t>
                </a:r>
                <a:endParaRPr kumimoji="1" lang="zh-CN" altLang="en-US" sz="10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19" name="直接箭头连接符 18"/>
              <p:cNvCxnSpPr>
                <a:stCxn id="18" idx="1"/>
                <a:endCxn id="51204" idx="3"/>
              </p:cNvCxnSpPr>
              <p:nvPr/>
            </p:nvCxnSpPr>
            <p:spPr bwMode="auto">
              <a:xfrm flipH="1">
                <a:off x="5833484" y="3698158"/>
                <a:ext cx="595904" cy="416368"/>
              </a:xfrm>
              <a:prstGeom prst="straightConnector1">
                <a:avLst/>
              </a:prstGeom>
              <a:noFill/>
              <a:ln w="25400" cap="flat" cmpd="sng" algn="ctr">
                <a:solidFill>
                  <a:sysClr val="windowText" lastClr="000000"/>
                </a:solidFill>
                <a:prstDash val="solid"/>
                <a:headEnd type="none" w="med" len="med"/>
                <a:tailEnd type="arrow"/>
              </a:ln>
              <a:effectLst>
                <a:outerShdw blurRad="40000" dist="20000" dir="5400000" rotWithShape="0">
                  <a:srgbClr val="000000">
                    <a:alpha val="38000"/>
                  </a:srgbClr>
                </a:outerShdw>
              </a:effectLst>
            </p:spPr>
          </p:cxnSp>
          <p:sp>
            <p:nvSpPr>
              <p:cNvPr id="20" name="右箭头 19"/>
              <p:cNvSpPr/>
              <p:nvPr/>
            </p:nvSpPr>
            <p:spPr bwMode="auto">
              <a:xfrm>
                <a:off x="6929454" y="5357826"/>
                <a:ext cx="1643074" cy="71438"/>
              </a:xfrm>
              <a:prstGeom prst="rightArrow">
                <a:avLst/>
              </a:prstGeom>
              <a:solidFill>
                <a:srgbClr val="C0504D">
                  <a:lumMod val="90000"/>
                </a:srgbClr>
              </a:solidFill>
              <a:ln w="12700">
                <a:noFill/>
                <a:miter lim="800000"/>
              </a:ln>
              <a:effectLst>
                <a:prstShdw prst="shdw17" dist="17961" dir="2700000">
                  <a:srgbClr val="CCFFFF">
                    <a:gamma/>
                    <a:shade val="60000"/>
                    <a:invGamma/>
                  </a:srgbClr>
                </a:prstShdw>
              </a:effectLst>
            </p:spPr>
            <p:txBody>
              <a:bodyPr lIns="92075" tIns="46038" rIns="92075" bIns="46038" anchor="ctr"/>
              <a:lstStyle/>
              <a:p>
                <a:pPr eaLnBrk="0" hangingPunct="0">
                  <a:defRPr/>
                </a:pPr>
                <a:endParaRPr kumimoji="1" lang="zh-CN" altLang="en-US" sz="1000" dirty="0">
                  <a:solidFill>
                    <a:srgbClr val="0000FF"/>
                  </a:solidFill>
                  <a:latin typeface="黑体" pitchFamily="49" charset="-122"/>
                  <a:ea typeface="黑体" pitchFamily="49" charset="-122"/>
                  <a:cs typeface="仿宋_GB2312"/>
                </a:endParaRPr>
              </a:p>
            </p:txBody>
          </p:sp>
        </p:grpSp>
        <p:pic>
          <p:nvPicPr>
            <p:cNvPr id="51204" name="Picture 4"/>
            <p:cNvPicPr>
              <a:picLocks noChangeAspect="1" noChangeArrowheads="1"/>
            </p:cNvPicPr>
            <p:nvPr/>
          </p:nvPicPr>
          <p:blipFill>
            <a:blip r:embed="rId5"/>
            <a:srcRect/>
            <a:stretch>
              <a:fillRect/>
            </a:stretch>
          </p:blipFill>
          <p:spPr bwMode="auto">
            <a:xfrm>
              <a:off x="6126636" y="3070300"/>
              <a:ext cx="517524" cy="368238"/>
            </a:xfrm>
            <a:prstGeom prst="rect">
              <a:avLst/>
            </a:prstGeom>
            <a:noFill/>
            <a:ln w="9525">
              <a:noFill/>
              <a:miter lim="800000"/>
              <a:headEnd/>
              <a:tailEnd/>
            </a:ln>
            <a:effectLst/>
          </p:spPr>
        </p:pic>
      </p:grpSp>
      <p:sp>
        <p:nvSpPr>
          <p:cNvPr id="42" name="矩形 41"/>
          <p:cNvSpPr/>
          <p:nvPr/>
        </p:nvSpPr>
        <p:spPr>
          <a:xfrm>
            <a:off x="4642833" y="714362"/>
            <a:ext cx="4501167" cy="369332"/>
          </a:xfrm>
          <a:prstGeom prst="rect">
            <a:avLst/>
          </a:prstGeom>
        </p:spPr>
        <p:txBody>
          <a:bodyPr wrap="square">
            <a:spAutoFit/>
          </a:bodyPr>
          <a:lstStyle/>
          <a:p>
            <a:r>
              <a:rPr lang="ja-JP" altLang="en-US" b="1" dirty="0" smtClean="0">
                <a:latin typeface="ＭＳ Ｐゴシック" panose="020B0600070205080204" pitchFamily="50" charset="-128"/>
                <a:ea typeface="ＭＳ Ｐゴシック" panose="020B0600070205080204" pitchFamily="50" charset="-128"/>
              </a:rPr>
              <a:t>☆工業団地水環境の持続的改善のために</a:t>
            </a:r>
            <a:endParaRPr lang="zh-CN" altLang="en-US" b="1" dirty="0">
              <a:latin typeface="ＭＳ Ｐゴシック" panose="020B0600070205080204" pitchFamily="50" charset="-128"/>
              <a:ea typeface="ＭＳ Ｐゴシック" panose="020B0600070205080204" pitchFamily="50" charset="-128"/>
            </a:endParaRPr>
          </a:p>
        </p:txBody>
      </p:sp>
      <p:sp>
        <p:nvSpPr>
          <p:cNvPr id="43" name="矩形 42"/>
          <p:cNvSpPr/>
          <p:nvPr/>
        </p:nvSpPr>
        <p:spPr>
          <a:xfrm>
            <a:off x="0" y="51470"/>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206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p:cNvPicPr>
            <a:picLocks noChangeAspect="1" noChangeArrowheads="1"/>
          </p:cNvPicPr>
          <p:nvPr/>
        </p:nvPicPr>
        <p:blipFill>
          <a:blip r:embed="rId3"/>
          <a:srcRect/>
          <a:stretch>
            <a:fillRect/>
          </a:stretch>
        </p:blipFill>
        <p:spPr bwMode="auto">
          <a:xfrm>
            <a:off x="6516217" y="3206357"/>
            <a:ext cx="2537306" cy="1880262"/>
          </a:xfrm>
          <a:prstGeom prst="rect">
            <a:avLst/>
          </a:prstGeom>
          <a:noFill/>
          <a:ln w="9525">
            <a:noFill/>
            <a:miter lim="800000"/>
            <a:headEnd/>
            <a:tailEnd/>
          </a:ln>
        </p:spPr>
      </p:pic>
      <p:pic>
        <p:nvPicPr>
          <p:cNvPr id="8197" name="Picture 3"/>
          <p:cNvPicPr>
            <a:picLocks noChangeAspect="1" noChangeArrowheads="1"/>
          </p:cNvPicPr>
          <p:nvPr/>
        </p:nvPicPr>
        <p:blipFill>
          <a:blip r:embed="rId4"/>
          <a:srcRect/>
          <a:stretch>
            <a:fillRect/>
          </a:stretch>
        </p:blipFill>
        <p:spPr bwMode="auto">
          <a:xfrm>
            <a:off x="6528133" y="975160"/>
            <a:ext cx="2615867" cy="2115830"/>
          </a:xfrm>
          <a:prstGeom prst="rect">
            <a:avLst/>
          </a:prstGeom>
          <a:noFill/>
          <a:ln w="9525">
            <a:noFill/>
            <a:miter lim="800000"/>
            <a:headEnd/>
            <a:tailEnd/>
          </a:ln>
        </p:spPr>
      </p:pic>
      <p:pic>
        <p:nvPicPr>
          <p:cNvPr id="11272" name="Picture 21" descr="shadow_1_m"/>
          <p:cNvPicPr>
            <a:picLocks noChangeAspect="1" noChangeArrowheads="1"/>
          </p:cNvPicPr>
          <p:nvPr/>
        </p:nvPicPr>
        <p:blipFill>
          <a:blip r:embed="rId5">
            <a:lum bright="54000"/>
          </a:blip>
          <a:srcRect/>
          <a:stretch>
            <a:fillRect/>
          </a:stretch>
        </p:blipFill>
        <p:spPr bwMode="gray">
          <a:xfrm>
            <a:off x="603251" y="5962676"/>
            <a:ext cx="1484313" cy="252412"/>
          </a:xfrm>
          <a:prstGeom prst="rect">
            <a:avLst/>
          </a:prstGeom>
          <a:noFill/>
          <a:ln w="9525">
            <a:noFill/>
            <a:miter lim="800000"/>
            <a:headEnd/>
            <a:tailEnd/>
          </a:ln>
        </p:spPr>
      </p:pic>
      <p:grpSp>
        <p:nvGrpSpPr>
          <p:cNvPr id="2" name="组合 33"/>
          <p:cNvGrpSpPr/>
          <p:nvPr/>
        </p:nvGrpSpPr>
        <p:grpSpPr>
          <a:xfrm>
            <a:off x="3714744" y="2393932"/>
            <a:ext cx="1595186" cy="1215904"/>
            <a:chOff x="3144317" y="3080120"/>
            <a:chExt cx="2790867" cy="2232041"/>
          </a:xfrm>
          <a:effectLst>
            <a:outerShdw blurRad="50800" dist="38100" dir="2700000" algn="tl" rotWithShape="0">
              <a:prstClr val="black">
                <a:alpha val="40000"/>
              </a:prstClr>
            </a:outerShdw>
          </a:effectLst>
        </p:grpSpPr>
        <p:sp>
          <p:nvSpPr>
            <p:cNvPr id="37" name="椭圆 36"/>
            <p:cNvSpPr/>
            <p:nvPr/>
          </p:nvSpPr>
          <p:spPr>
            <a:xfrm>
              <a:off x="3338724" y="3292249"/>
              <a:ext cx="2419230" cy="1701798"/>
            </a:xfrm>
            <a:prstGeom prst="ellipse">
              <a:avLst/>
            </a:prstGeom>
            <a:solidFill>
              <a:schemeClr val="bg1"/>
            </a:solidFill>
            <a:ln w="177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サービス</a:t>
              </a:r>
            </a:p>
            <a:p>
              <a:pPr algn="ctr" fontAlgn="auto">
                <a:spcBef>
                  <a:spcPts val="0"/>
                </a:spcBef>
                <a:spcAft>
                  <a:spcPts val="0"/>
                </a:spcAft>
                <a:defRPr/>
              </a:pP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内容</a:t>
              </a:r>
              <a:endParaRPr lang="zh-CN" altLang="en-US" sz="1400" b="1" dirty="0">
                <a:solidFill>
                  <a:schemeClr val="tx1"/>
                </a:solidFill>
                <a:latin typeface="ＭＳ Ｐゴシック" panose="020B0600070205080204" pitchFamily="50" charset="-128"/>
                <a:ea typeface="ＭＳ Ｐゴシック" panose="020B0600070205080204" pitchFamily="50" charset="-128"/>
              </a:endParaRPr>
            </a:p>
          </p:txBody>
        </p:sp>
        <p:sp>
          <p:nvSpPr>
            <p:cNvPr id="38" name="右箭头 37"/>
            <p:cNvSpPr/>
            <p:nvPr/>
          </p:nvSpPr>
          <p:spPr>
            <a:xfrm rot="19192197">
              <a:off x="5352841" y="3080120"/>
              <a:ext cx="582343" cy="495963"/>
            </a:xfrm>
            <a:prstGeom prst="rightArrow">
              <a:avLst>
                <a:gd name="adj1" fmla="val 57372"/>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39" name="右箭头 38"/>
            <p:cNvSpPr/>
            <p:nvPr/>
          </p:nvSpPr>
          <p:spPr>
            <a:xfrm rot="8776370">
              <a:off x="3399857" y="4767719"/>
              <a:ext cx="593017" cy="419665"/>
            </a:xfrm>
            <a:prstGeom prst="rightArrow">
              <a:avLst>
                <a:gd name="adj1" fmla="val 57372"/>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40" name="右箭头 39"/>
            <p:cNvSpPr/>
            <p:nvPr/>
          </p:nvSpPr>
          <p:spPr>
            <a:xfrm rot="13300837">
              <a:off x="3144317" y="3174492"/>
              <a:ext cx="593017" cy="419664"/>
            </a:xfrm>
            <a:prstGeom prst="rightArrow">
              <a:avLst>
                <a:gd name="adj1" fmla="val 57372"/>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41" name="右箭头 40"/>
            <p:cNvSpPr/>
            <p:nvPr/>
          </p:nvSpPr>
          <p:spPr>
            <a:xfrm rot="2818619">
              <a:off x="5165157" y="4805820"/>
              <a:ext cx="593017" cy="419665"/>
            </a:xfrm>
            <a:prstGeom prst="rightArrow">
              <a:avLst>
                <a:gd name="adj1" fmla="val 57372"/>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grpSp>
      <p:grpSp>
        <p:nvGrpSpPr>
          <p:cNvPr id="3" name="组合 48"/>
          <p:cNvGrpSpPr/>
          <p:nvPr/>
        </p:nvGrpSpPr>
        <p:grpSpPr>
          <a:xfrm>
            <a:off x="5000628" y="3453734"/>
            <a:ext cx="2211728" cy="1537944"/>
            <a:chOff x="1003300" y="2717799"/>
            <a:chExt cx="2235200" cy="1241721"/>
          </a:xfrm>
          <a:effectLst>
            <a:outerShdw blurRad="50800" dist="38100" dir="2700000" algn="tl" rotWithShape="0">
              <a:prstClr val="black">
                <a:alpha val="40000"/>
              </a:prstClr>
            </a:outerShdw>
          </a:effectLst>
        </p:grpSpPr>
        <p:sp>
          <p:nvSpPr>
            <p:cNvPr id="50" name="圆角矩形 49"/>
            <p:cNvSpPr/>
            <p:nvPr/>
          </p:nvSpPr>
          <p:spPr>
            <a:xfrm>
              <a:off x="1003300" y="2717799"/>
              <a:ext cx="2235200" cy="1241721"/>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51" name="圆角矩形 50"/>
            <p:cNvSpPr/>
            <p:nvPr/>
          </p:nvSpPr>
          <p:spPr>
            <a:xfrm>
              <a:off x="1093203" y="2854472"/>
              <a:ext cx="2081797" cy="561182"/>
            </a:xfrm>
            <a:prstGeom prst="roundRect">
              <a:avLst>
                <a:gd name="adj" fmla="val 225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b="1" dirty="0">
                <a:solidFill>
                  <a:schemeClr val="tx1"/>
                </a:solidFill>
                <a:latin typeface="微软雅黑" pitchFamily="34" charset="-122"/>
                <a:ea typeface="微软雅黑" pitchFamily="34" charset="-122"/>
              </a:endParaRPr>
            </a:p>
          </p:txBody>
        </p:sp>
        <p:sp>
          <p:nvSpPr>
            <p:cNvPr id="52" name="矩形 51"/>
            <p:cNvSpPr/>
            <p:nvPr/>
          </p:nvSpPr>
          <p:spPr>
            <a:xfrm>
              <a:off x="1041400" y="3162299"/>
              <a:ext cx="2133600" cy="66036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53" name="TextBox 52"/>
            <p:cNvSpPr txBox="1"/>
            <p:nvPr/>
          </p:nvSpPr>
          <p:spPr>
            <a:xfrm>
              <a:off x="1264971" y="3120304"/>
              <a:ext cx="1887401" cy="656029"/>
            </a:xfrm>
            <a:prstGeom prst="rect">
              <a:avLst/>
            </a:prstGeom>
            <a:noFill/>
          </p:spPr>
          <p:txBody>
            <a:bodyPr wrap="square">
              <a:spAutoFit/>
            </a:bodyPr>
            <a:lstStyle/>
            <a:p>
              <a:pPr fontAlgn="auto">
                <a:lnSpc>
                  <a:spcPct val="130000"/>
                </a:lnSpc>
                <a:spcBef>
                  <a:spcPts val="0"/>
                </a:spcBef>
                <a:spcAft>
                  <a:spcPts val="0"/>
                </a:spcAft>
                <a:defRPr/>
              </a:pPr>
              <a:r>
                <a:rPr lang="zh-CN" altLang="en-US" sz="1200" dirty="0" smtClean="0">
                  <a:solidFill>
                    <a:srgbClr val="C00000"/>
                  </a:solidFill>
                  <a:latin typeface="微软雅黑"/>
                  <a:ea typeface="微软雅黑"/>
                </a:rPr>
                <a:t>★</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配管網保守</a:t>
              </a:r>
              <a:endParaRPr lang="en-US" altLang="zh-CN" sz="1200" b="1" dirty="0" smtClean="0">
                <a:solidFill>
                  <a:schemeClr val="bg1"/>
                </a:solidFill>
                <a:latin typeface="ＭＳ Ｐゴシック" panose="020B0600070205080204" pitchFamily="50" charset="-128"/>
                <a:ea typeface="ＭＳ Ｐゴシック" panose="020B0600070205080204" pitchFamily="50" charset="-128"/>
              </a:endParaRPr>
            </a:p>
            <a:p>
              <a:pPr fontAlgn="auto">
                <a:lnSpc>
                  <a:spcPct val="130000"/>
                </a:lnSpc>
                <a:spcBef>
                  <a:spcPts val="0"/>
                </a:spcBef>
                <a:spcAft>
                  <a:spcPts val="0"/>
                </a:spcAft>
                <a:defRPr/>
              </a:pPr>
              <a:r>
                <a:rPr lang="zh-CN" altLang="en-US" sz="1200" dirty="0" smtClean="0">
                  <a:solidFill>
                    <a:srgbClr val="C00000"/>
                  </a:solidFill>
                  <a:latin typeface="ＭＳ Ｐゴシック" panose="020B0600070205080204" pitchFamily="50" charset="-128"/>
                  <a:ea typeface="ＭＳ Ｐゴシック" panose="020B0600070205080204" pitchFamily="50" charset="-128"/>
                </a:rPr>
                <a:t>★</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河川水質モニタリング</a:t>
              </a:r>
              <a:endParaRPr lang="en-US" altLang="zh-CN" sz="1200" b="1" dirty="0" smtClean="0">
                <a:solidFill>
                  <a:schemeClr val="bg1"/>
                </a:solidFill>
                <a:latin typeface="ＭＳ Ｐゴシック" panose="020B0600070205080204" pitchFamily="50" charset="-128"/>
                <a:ea typeface="ＭＳ Ｐゴシック" panose="020B0600070205080204" pitchFamily="50" charset="-128"/>
              </a:endParaRPr>
            </a:p>
            <a:p>
              <a:pPr fontAlgn="auto">
                <a:lnSpc>
                  <a:spcPct val="130000"/>
                </a:lnSpc>
                <a:spcBef>
                  <a:spcPts val="0"/>
                </a:spcBef>
                <a:spcAft>
                  <a:spcPts val="0"/>
                </a:spcAft>
                <a:defRPr/>
              </a:pPr>
              <a:r>
                <a:rPr lang="zh-CN" altLang="en-US" sz="1200" dirty="0" smtClean="0">
                  <a:solidFill>
                    <a:srgbClr val="C00000"/>
                  </a:solidFill>
                  <a:latin typeface="ＭＳ Ｐゴシック" panose="020B0600070205080204" pitchFamily="50" charset="-128"/>
                  <a:ea typeface="ＭＳ Ｐゴシック" panose="020B0600070205080204" pitchFamily="50" charset="-128"/>
                </a:rPr>
                <a:t>★</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黒臭水体制御</a:t>
              </a:r>
              <a:endParaRPr lang="zh-CN" altLang="en-US" sz="1200" b="1" dirty="0">
                <a:solidFill>
                  <a:schemeClr val="bg1"/>
                </a:solidFill>
                <a:latin typeface="ＭＳ Ｐゴシック" panose="020B0600070205080204" pitchFamily="50" charset="-128"/>
                <a:ea typeface="ＭＳ Ｐゴシック" panose="020B0600070205080204" pitchFamily="50" charset="-128"/>
              </a:endParaRPr>
            </a:p>
          </p:txBody>
        </p:sp>
        <p:sp>
          <p:nvSpPr>
            <p:cNvPr id="54" name="TextBox 53"/>
            <p:cNvSpPr txBox="1"/>
            <p:nvPr/>
          </p:nvSpPr>
          <p:spPr>
            <a:xfrm>
              <a:off x="1242349" y="2874441"/>
              <a:ext cx="1701800" cy="223646"/>
            </a:xfrm>
            <a:prstGeom prst="rect">
              <a:avLst/>
            </a:prstGeom>
            <a:noFill/>
          </p:spPr>
          <p:txBody>
            <a:bodyPr>
              <a:spAutoFit/>
            </a:bodyPr>
            <a:lstStyle/>
            <a:p>
              <a:pPr algn="ctr" fontAlgn="auto">
                <a:spcBef>
                  <a:spcPts val="0"/>
                </a:spcBef>
                <a:spcAft>
                  <a:spcPts val="0"/>
                </a:spcAft>
                <a:defRPr/>
              </a:pPr>
              <a:r>
                <a:rPr lang="ja-JP" altLang="en-US" sz="1200" b="1" dirty="0" smtClean="0">
                  <a:latin typeface="ＭＳ Ｐゴシック" panose="020B0600070205080204" pitchFamily="50" charset="-128"/>
                  <a:ea typeface="ＭＳ Ｐゴシック" panose="020B0600070205080204" pitchFamily="50" charset="-128"/>
                </a:rPr>
                <a:t>下流水体総合管理</a:t>
              </a:r>
              <a:endParaRPr lang="en-US" altLang="zh-CN" sz="1200" b="1" dirty="0">
                <a:latin typeface="ＭＳ Ｐゴシック" panose="020B0600070205080204" pitchFamily="50" charset="-128"/>
                <a:ea typeface="ＭＳ Ｐゴシック" panose="020B0600070205080204" pitchFamily="50" charset="-128"/>
              </a:endParaRPr>
            </a:p>
          </p:txBody>
        </p:sp>
      </p:grpSp>
      <p:grpSp>
        <p:nvGrpSpPr>
          <p:cNvPr id="4" name="组合 54"/>
          <p:cNvGrpSpPr/>
          <p:nvPr/>
        </p:nvGrpSpPr>
        <p:grpSpPr>
          <a:xfrm>
            <a:off x="4932852" y="1152930"/>
            <a:ext cx="2425230" cy="1510627"/>
            <a:chOff x="1003300" y="2760539"/>
            <a:chExt cx="2345393" cy="1412116"/>
          </a:xfrm>
          <a:effectLst>
            <a:outerShdw blurRad="50800" dist="38100" dir="2700000" algn="tl" rotWithShape="0">
              <a:prstClr val="black">
                <a:alpha val="40000"/>
              </a:prstClr>
            </a:outerShdw>
          </a:effectLst>
        </p:grpSpPr>
        <p:sp>
          <p:nvSpPr>
            <p:cNvPr id="56" name="圆角矩形 55"/>
            <p:cNvSpPr/>
            <p:nvPr/>
          </p:nvSpPr>
          <p:spPr>
            <a:xfrm>
              <a:off x="1003300" y="2760539"/>
              <a:ext cx="2271094" cy="139360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57" name="圆角矩形 56"/>
            <p:cNvSpPr/>
            <p:nvPr/>
          </p:nvSpPr>
          <p:spPr>
            <a:xfrm>
              <a:off x="1154875" y="2807952"/>
              <a:ext cx="1970470" cy="711201"/>
            </a:xfrm>
            <a:prstGeom prst="roundRect">
              <a:avLst>
                <a:gd name="adj" fmla="val 225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b="1" dirty="0">
                <a:solidFill>
                  <a:schemeClr val="tx1"/>
                </a:solidFill>
                <a:latin typeface="微软雅黑" pitchFamily="34" charset="-122"/>
                <a:ea typeface="微软雅黑" pitchFamily="34" charset="-122"/>
              </a:endParaRPr>
            </a:p>
          </p:txBody>
        </p:sp>
        <p:sp>
          <p:nvSpPr>
            <p:cNvPr id="58" name="矩形 57"/>
            <p:cNvSpPr/>
            <p:nvPr/>
          </p:nvSpPr>
          <p:spPr>
            <a:xfrm>
              <a:off x="1041400" y="3162300"/>
              <a:ext cx="2133600" cy="60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dirty="0"/>
            </a:p>
          </p:txBody>
        </p:sp>
        <p:sp>
          <p:nvSpPr>
            <p:cNvPr id="59" name="TextBox 58"/>
            <p:cNvSpPr txBox="1"/>
            <p:nvPr/>
          </p:nvSpPr>
          <p:spPr>
            <a:xfrm>
              <a:off x="1003300" y="3188701"/>
              <a:ext cx="2345393" cy="983954"/>
            </a:xfrm>
            <a:prstGeom prst="rect">
              <a:avLst/>
            </a:prstGeom>
            <a:noFill/>
          </p:spPr>
          <p:txBody>
            <a:bodyPr wrap="square">
              <a:spAutoFit/>
            </a:bodyPr>
            <a:lstStyle/>
            <a:p>
              <a:pPr marL="177800" indent="-177800" fontAlgn="auto">
                <a:lnSpc>
                  <a:spcPct val="130000"/>
                </a:lnSpc>
                <a:spcBef>
                  <a:spcPts val="0"/>
                </a:spcBef>
                <a:spcAft>
                  <a:spcPts val="0"/>
                </a:spcAft>
                <a:defRPr/>
              </a:pPr>
              <a:r>
                <a:rPr lang="zh-CN" altLang="en-US" sz="1200" dirty="0" smtClean="0">
                  <a:solidFill>
                    <a:srgbClr val="C00000"/>
                  </a:solidFill>
                  <a:latin typeface="微软雅黑"/>
                  <a:ea typeface="微软雅黑"/>
                </a:rPr>
                <a:t>★</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汚水処理施設の技術改造･専門</a:t>
              </a:r>
            </a:p>
            <a:p>
              <a:pPr marL="177800" indent="-177800" fontAlgn="auto">
                <a:lnSpc>
                  <a:spcPct val="130000"/>
                </a:lnSpc>
                <a:spcBef>
                  <a:spcPts val="0"/>
                </a:spcBef>
                <a:spcAft>
                  <a:spcPts val="0"/>
                </a:spcAft>
                <a:defRPr/>
              </a:pP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   的運営</a:t>
              </a:r>
              <a:endParaRPr lang="en-US" altLang="zh-CN" sz="1200" b="1" dirty="0" smtClean="0">
                <a:solidFill>
                  <a:schemeClr val="bg1"/>
                </a:solidFill>
                <a:latin typeface="ＭＳ Ｐゴシック" panose="020B0600070205080204" pitchFamily="50" charset="-128"/>
                <a:ea typeface="ＭＳ Ｐゴシック" panose="020B0600070205080204" pitchFamily="50" charset="-128"/>
              </a:endParaRPr>
            </a:p>
            <a:p>
              <a:pPr fontAlgn="auto">
                <a:lnSpc>
                  <a:spcPct val="130000"/>
                </a:lnSpc>
                <a:spcBef>
                  <a:spcPts val="0"/>
                </a:spcBef>
                <a:spcAft>
                  <a:spcPts val="0"/>
                </a:spcAft>
                <a:defRPr/>
              </a:pPr>
              <a:r>
                <a:rPr lang="zh-CN" altLang="en-US" sz="1200" dirty="0" smtClean="0">
                  <a:solidFill>
                    <a:srgbClr val="C00000"/>
                  </a:solidFill>
                  <a:latin typeface="ＭＳ Ｐゴシック" panose="020B0600070205080204" pitchFamily="50" charset="-128"/>
                  <a:ea typeface="ＭＳ Ｐゴシック" panose="020B0600070205080204" pitchFamily="50" charset="-128"/>
                </a:rPr>
                <a:t>★</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工業団地汚染物排出費徴収</a:t>
              </a:r>
              <a:endParaRPr lang="en-US" altLang="ja-JP" sz="1200" b="1" dirty="0" smtClean="0">
                <a:solidFill>
                  <a:schemeClr val="bg1"/>
                </a:solidFill>
                <a:latin typeface="ＭＳ Ｐゴシック" panose="020B0600070205080204" pitchFamily="50" charset="-128"/>
                <a:ea typeface="ＭＳ Ｐゴシック" panose="020B0600070205080204" pitchFamily="50" charset="-128"/>
              </a:endParaRPr>
            </a:p>
            <a:p>
              <a:pPr fontAlgn="auto">
                <a:lnSpc>
                  <a:spcPct val="130000"/>
                </a:lnSpc>
                <a:spcBef>
                  <a:spcPts val="0"/>
                </a:spcBef>
                <a:spcAft>
                  <a:spcPts val="0"/>
                </a:spcAft>
                <a:defRPr/>
              </a:pP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   システム構築</a:t>
              </a:r>
              <a:endParaRPr lang="zh-CN" altLang="en-US" sz="1200" b="1" dirty="0">
                <a:solidFill>
                  <a:schemeClr val="bg1"/>
                </a:solidFill>
                <a:latin typeface="ＭＳ Ｐゴシック" panose="020B0600070205080204" pitchFamily="50" charset="-128"/>
                <a:ea typeface="ＭＳ Ｐゴシック" panose="020B0600070205080204" pitchFamily="50" charset="-128"/>
              </a:endParaRPr>
            </a:p>
          </p:txBody>
        </p:sp>
        <p:sp>
          <p:nvSpPr>
            <p:cNvPr id="60" name="TextBox 59"/>
            <p:cNvSpPr txBox="1"/>
            <p:nvPr/>
          </p:nvSpPr>
          <p:spPr>
            <a:xfrm>
              <a:off x="1270000" y="2860975"/>
              <a:ext cx="1701800" cy="258935"/>
            </a:xfrm>
            <a:prstGeom prst="rect">
              <a:avLst/>
            </a:prstGeom>
            <a:noFill/>
          </p:spPr>
          <p:txBody>
            <a:bodyPr>
              <a:spAutoFit/>
            </a:bodyPr>
            <a:lstStyle/>
            <a:p>
              <a:pPr algn="ctr" fontAlgn="auto">
                <a:spcBef>
                  <a:spcPts val="0"/>
                </a:spcBef>
                <a:spcAft>
                  <a:spcPts val="0"/>
                </a:spcAft>
                <a:defRPr/>
              </a:pPr>
              <a:r>
                <a:rPr lang="ja-JP" altLang="en-US" sz="1200" b="1" dirty="0" smtClean="0">
                  <a:latin typeface="ＭＳ Ｐゴシック" panose="020B0600070205080204" pitchFamily="50" charset="-128"/>
                  <a:ea typeface="ＭＳ Ｐゴシック" panose="020B0600070205080204" pitchFamily="50" charset="-128"/>
                </a:rPr>
                <a:t>企業の汚染物排出管理</a:t>
              </a:r>
              <a:endParaRPr lang="en-US" altLang="zh-CN" sz="1200" b="1" dirty="0">
                <a:latin typeface="ＭＳ Ｐゴシック" panose="020B0600070205080204" pitchFamily="50" charset="-128"/>
                <a:ea typeface="ＭＳ Ｐゴシック" panose="020B0600070205080204" pitchFamily="50" charset="-128"/>
              </a:endParaRPr>
            </a:p>
          </p:txBody>
        </p:sp>
      </p:grpSp>
      <p:sp>
        <p:nvSpPr>
          <p:cNvPr id="11279" name="Rectangle 25"/>
          <p:cNvSpPr>
            <a:spLocks noChangeArrowheads="1"/>
          </p:cNvSpPr>
          <p:nvPr/>
        </p:nvSpPr>
        <p:spPr bwMode="gray">
          <a:xfrm>
            <a:off x="142876" y="-20538"/>
            <a:ext cx="5929322" cy="646331"/>
          </a:xfrm>
          <a:prstGeom prst="rect">
            <a:avLst/>
          </a:prstGeom>
          <a:noFill/>
          <a:ln w="9525" algn="ctr">
            <a:noFill/>
            <a:miter lim="800000"/>
            <a:headEnd/>
            <a:tailEnd/>
          </a:ln>
        </p:spPr>
        <p:txBody>
          <a:bodyPr wrap="square">
            <a:spAutoFit/>
          </a:bodyPr>
          <a:lstStyle/>
          <a:p>
            <a:pPr>
              <a:lnSpc>
                <a:spcPct val="150000"/>
              </a:lnSpc>
              <a:spcBef>
                <a:spcPct val="20000"/>
              </a:spcBef>
              <a:defRPr/>
            </a:pP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　中小都市水環境総合管理サービス方式</a:t>
            </a:r>
            <a:endParaRPr lang="en-US" altLang="zh-CN" sz="2400" b="1" dirty="0" smtClean="0">
              <a:solidFill>
                <a:schemeClr val="accent6">
                  <a:lumMod val="75000"/>
                </a:schemeClr>
              </a:solidFill>
              <a:latin typeface="ＭＳ Ｐゴシック" panose="020B0600070205080204" pitchFamily="50" charset="-128"/>
              <a:ea typeface="ＭＳ Ｐゴシック" panose="020B0600070205080204" pitchFamily="50" charset="-128"/>
            </a:endParaRPr>
          </a:p>
        </p:txBody>
      </p:sp>
      <p:pic>
        <p:nvPicPr>
          <p:cNvPr id="1026" name="Picture 2"/>
          <p:cNvPicPr>
            <a:picLocks noChangeAspect="1" noChangeArrowheads="1"/>
          </p:cNvPicPr>
          <p:nvPr/>
        </p:nvPicPr>
        <p:blipFill>
          <a:blip r:embed="rId6"/>
          <a:srcRect/>
          <a:stretch>
            <a:fillRect/>
          </a:stretch>
        </p:blipFill>
        <p:spPr bwMode="auto">
          <a:xfrm>
            <a:off x="0" y="975160"/>
            <a:ext cx="2521082" cy="2146843"/>
          </a:xfrm>
          <a:prstGeom prst="rect">
            <a:avLst/>
          </a:prstGeom>
          <a:noFill/>
          <a:ln w="9525">
            <a:noFill/>
            <a:miter lim="800000"/>
            <a:headEnd/>
            <a:tailEnd/>
          </a:ln>
          <a:effectLst/>
        </p:spPr>
      </p:pic>
      <p:grpSp>
        <p:nvGrpSpPr>
          <p:cNvPr id="6" name="组合 41"/>
          <p:cNvGrpSpPr/>
          <p:nvPr/>
        </p:nvGrpSpPr>
        <p:grpSpPr>
          <a:xfrm>
            <a:off x="1928794" y="1167718"/>
            <a:ext cx="2286016" cy="1389541"/>
            <a:chOff x="1003300" y="2717801"/>
            <a:chExt cx="2239787" cy="1334942"/>
          </a:xfrm>
          <a:effectLst>
            <a:outerShdw blurRad="50800" dist="38100" dir="2700000" algn="tl" rotWithShape="0">
              <a:prstClr val="black">
                <a:alpha val="40000"/>
              </a:prstClr>
            </a:outerShdw>
          </a:effectLst>
        </p:grpSpPr>
        <p:sp>
          <p:nvSpPr>
            <p:cNvPr id="43" name="圆角矩形 42"/>
            <p:cNvSpPr/>
            <p:nvPr/>
          </p:nvSpPr>
          <p:spPr>
            <a:xfrm>
              <a:off x="1003300" y="2717801"/>
              <a:ext cx="2235200" cy="1334942"/>
            </a:xfrm>
            <a:prstGeom prst="roundRect">
              <a:avLst/>
            </a:prstGeom>
            <a:solidFill>
              <a:srgbClr val="66CD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44" name="圆角矩形 43"/>
            <p:cNvSpPr/>
            <p:nvPr/>
          </p:nvSpPr>
          <p:spPr>
            <a:xfrm>
              <a:off x="1054100" y="2768600"/>
              <a:ext cx="2120900" cy="711200"/>
            </a:xfrm>
            <a:prstGeom prst="roundRect">
              <a:avLst>
                <a:gd name="adj" fmla="val 225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b="1" dirty="0">
                <a:solidFill>
                  <a:schemeClr val="tx1"/>
                </a:solidFill>
                <a:latin typeface="微软雅黑" pitchFamily="34" charset="-122"/>
                <a:ea typeface="微软雅黑" pitchFamily="34" charset="-122"/>
              </a:endParaRPr>
            </a:p>
          </p:txBody>
        </p:sp>
        <p:sp>
          <p:nvSpPr>
            <p:cNvPr id="45" name="矩形 44"/>
            <p:cNvSpPr/>
            <p:nvPr/>
          </p:nvSpPr>
          <p:spPr>
            <a:xfrm>
              <a:off x="1041400" y="3162302"/>
              <a:ext cx="2133600" cy="808317"/>
            </a:xfrm>
            <a:prstGeom prst="rect">
              <a:avLst/>
            </a:prstGeom>
            <a:solidFill>
              <a:srgbClr val="66CD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46" name="TextBox 45"/>
            <p:cNvSpPr txBox="1"/>
            <p:nvPr/>
          </p:nvSpPr>
          <p:spPr>
            <a:xfrm>
              <a:off x="1025581" y="3156347"/>
              <a:ext cx="2217506" cy="780603"/>
            </a:xfrm>
            <a:prstGeom prst="rect">
              <a:avLst/>
            </a:prstGeom>
            <a:noFill/>
          </p:spPr>
          <p:txBody>
            <a:bodyPr wrap="square">
              <a:spAutoFit/>
            </a:bodyPr>
            <a:lstStyle/>
            <a:p>
              <a:pPr marL="85725" indent="-85725" fontAlgn="auto">
                <a:lnSpc>
                  <a:spcPct val="130000"/>
                </a:lnSpc>
                <a:spcBef>
                  <a:spcPts val="0"/>
                </a:spcBef>
                <a:spcAft>
                  <a:spcPts val="0"/>
                </a:spcAft>
                <a:defRPr/>
              </a:pPr>
              <a:r>
                <a:rPr lang="zh-CN" altLang="en-US" sz="1200" dirty="0" smtClean="0">
                  <a:solidFill>
                    <a:srgbClr val="C00000"/>
                  </a:solidFill>
                  <a:latin typeface="微软雅黑"/>
                  <a:ea typeface="微软雅黑"/>
                </a:rPr>
                <a:t>★</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汚水処理場施設の投資･改造</a:t>
              </a:r>
              <a:r>
                <a:rPr lang="en-US" altLang="zh-CN" sz="1200" b="1" dirty="0" smtClean="0">
                  <a:solidFill>
                    <a:schemeClr val="bg1"/>
                  </a:solidFill>
                  <a:latin typeface="ＭＳ Ｐゴシック" panose="020B0600070205080204" pitchFamily="50" charset="-128"/>
                  <a:ea typeface="ＭＳ Ｐゴシック" panose="020B0600070205080204" pitchFamily="50" charset="-128"/>
                </a:rPr>
                <a:t>&amp;</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専門的運営</a:t>
              </a:r>
              <a:endParaRPr lang="en-US" altLang="zh-CN" sz="1200" b="1" dirty="0" smtClean="0">
                <a:solidFill>
                  <a:schemeClr val="bg1"/>
                </a:solidFill>
                <a:latin typeface="ＭＳ Ｐゴシック" panose="020B0600070205080204" pitchFamily="50" charset="-128"/>
                <a:ea typeface="ＭＳ Ｐゴシック" panose="020B0600070205080204" pitchFamily="50" charset="-128"/>
              </a:endParaRPr>
            </a:p>
            <a:p>
              <a:pPr fontAlgn="auto">
                <a:lnSpc>
                  <a:spcPct val="130000"/>
                </a:lnSpc>
                <a:spcBef>
                  <a:spcPts val="0"/>
                </a:spcBef>
                <a:spcAft>
                  <a:spcPts val="0"/>
                </a:spcAft>
                <a:defRPr/>
              </a:pPr>
              <a:r>
                <a:rPr lang="zh-CN" altLang="en-US" sz="1200" dirty="0" smtClean="0">
                  <a:solidFill>
                    <a:srgbClr val="C00000"/>
                  </a:solidFill>
                  <a:latin typeface="ＭＳ Ｐゴシック" panose="020B0600070205080204" pitchFamily="50" charset="-128"/>
                  <a:ea typeface="ＭＳ Ｐゴシック" panose="020B0600070205080204" pitchFamily="50" charset="-128"/>
                </a:rPr>
                <a:t>★</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汚泥･有機廃棄物共同処置</a:t>
              </a:r>
              <a:endParaRPr lang="zh-CN" altLang="en-US" sz="1200" b="1" dirty="0">
                <a:solidFill>
                  <a:schemeClr val="bg1"/>
                </a:solidFill>
                <a:latin typeface="ＭＳ Ｐゴシック" panose="020B0600070205080204" pitchFamily="50" charset="-128"/>
                <a:ea typeface="ＭＳ Ｐゴシック" panose="020B0600070205080204" pitchFamily="50" charset="-128"/>
              </a:endParaRPr>
            </a:p>
          </p:txBody>
        </p:sp>
        <p:sp>
          <p:nvSpPr>
            <p:cNvPr id="47" name="TextBox 46"/>
            <p:cNvSpPr txBox="1"/>
            <p:nvPr/>
          </p:nvSpPr>
          <p:spPr>
            <a:xfrm>
              <a:off x="1073293" y="2762063"/>
              <a:ext cx="2149554" cy="443525"/>
            </a:xfrm>
            <a:prstGeom prst="rect">
              <a:avLst/>
            </a:prstGeom>
            <a:noFill/>
          </p:spPr>
          <p:txBody>
            <a:bodyPr wrap="square">
              <a:spAutoFit/>
            </a:bodyPr>
            <a:lstStyle/>
            <a:p>
              <a:pPr algn="ctr" fontAlgn="auto">
                <a:spcBef>
                  <a:spcPts val="0"/>
                </a:spcBef>
                <a:spcAft>
                  <a:spcPts val="0"/>
                </a:spcAft>
                <a:defRPr/>
              </a:pPr>
              <a:r>
                <a:rPr lang="ja-JP" altLang="en-US" sz="1200" b="1" dirty="0" smtClean="0">
                  <a:latin typeface="ＭＳ Ｐゴシック" panose="020B0600070205080204" pitchFamily="50" charset="-128"/>
                  <a:ea typeface="ＭＳ Ｐゴシック" panose="020B0600070205080204" pitchFamily="50" charset="-128"/>
                </a:rPr>
                <a:t>汚水処理場の水･汚泥</a:t>
              </a:r>
            </a:p>
            <a:p>
              <a:pPr algn="ctr" fontAlgn="auto">
                <a:spcBef>
                  <a:spcPts val="0"/>
                </a:spcBef>
                <a:spcAft>
                  <a:spcPts val="0"/>
                </a:spcAft>
                <a:defRPr/>
              </a:pPr>
              <a:r>
                <a:rPr lang="ja-JP" altLang="en-US" sz="1200" b="1" dirty="0" smtClean="0">
                  <a:latin typeface="ＭＳ Ｐゴシック" panose="020B0600070205080204" pitchFamily="50" charset="-128"/>
                  <a:ea typeface="ＭＳ Ｐゴシック" panose="020B0600070205080204" pitchFamily="50" charset="-128"/>
                </a:rPr>
                <a:t>一体化管理</a:t>
              </a:r>
              <a:endParaRPr lang="en-US" altLang="zh-CN" sz="1200" b="1" dirty="0">
                <a:latin typeface="ＭＳ Ｐゴシック" panose="020B0600070205080204" pitchFamily="50" charset="-128"/>
                <a:ea typeface="ＭＳ Ｐゴシック" panose="020B0600070205080204" pitchFamily="50" charset="-128"/>
              </a:endParaRPr>
            </a:p>
          </p:txBody>
        </p:sp>
      </p:grpSp>
      <p:pic>
        <p:nvPicPr>
          <p:cNvPr id="2050" name="Picture 2" descr="D:\中持水务\厂站照片资料库\慈溪漂印染\漂印染园区企业一厂一管管理控制.JPG"/>
          <p:cNvPicPr>
            <a:picLocks noChangeAspect="1" noChangeArrowheads="1"/>
          </p:cNvPicPr>
          <p:nvPr/>
        </p:nvPicPr>
        <p:blipFill>
          <a:blip r:embed="rId7" cstate="print"/>
          <a:srcRect/>
          <a:stretch>
            <a:fillRect/>
          </a:stretch>
        </p:blipFill>
        <p:spPr bwMode="auto">
          <a:xfrm>
            <a:off x="0" y="3294648"/>
            <a:ext cx="2881269" cy="1697030"/>
          </a:xfrm>
          <a:prstGeom prst="rect">
            <a:avLst/>
          </a:prstGeom>
          <a:noFill/>
        </p:spPr>
      </p:pic>
      <p:grpSp>
        <p:nvGrpSpPr>
          <p:cNvPr id="5" name="组合 60"/>
          <p:cNvGrpSpPr/>
          <p:nvPr/>
        </p:nvGrpSpPr>
        <p:grpSpPr>
          <a:xfrm>
            <a:off x="2000232" y="3453733"/>
            <a:ext cx="2214577" cy="1364922"/>
            <a:chOff x="1003299" y="2717800"/>
            <a:chExt cx="2235200" cy="1259802"/>
          </a:xfrm>
          <a:solidFill>
            <a:schemeClr val="accent6">
              <a:lumMod val="60000"/>
              <a:lumOff val="40000"/>
            </a:schemeClr>
          </a:solidFill>
          <a:effectLst>
            <a:outerShdw blurRad="50800" dist="38100" dir="2700000" algn="tl" rotWithShape="0">
              <a:prstClr val="black">
                <a:alpha val="40000"/>
              </a:prstClr>
            </a:outerShdw>
          </a:effectLst>
        </p:grpSpPr>
        <p:sp>
          <p:nvSpPr>
            <p:cNvPr id="62" name="圆角矩形 61"/>
            <p:cNvSpPr/>
            <p:nvPr/>
          </p:nvSpPr>
          <p:spPr>
            <a:xfrm>
              <a:off x="1003299" y="2717800"/>
              <a:ext cx="2235200" cy="125841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63" name="圆角矩形 62"/>
            <p:cNvSpPr/>
            <p:nvPr/>
          </p:nvSpPr>
          <p:spPr>
            <a:xfrm>
              <a:off x="1147505" y="2770052"/>
              <a:ext cx="2051340" cy="711200"/>
            </a:xfrm>
            <a:prstGeom prst="roundRect">
              <a:avLst>
                <a:gd name="adj" fmla="val 225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b="1" dirty="0">
                <a:solidFill>
                  <a:schemeClr val="tx1"/>
                </a:solidFill>
                <a:latin typeface="微软雅黑" pitchFamily="34" charset="-122"/>
                <a:ea typeface="微软雅黑" pitchFamily="34" charset="-122"/>
              </a:endParaRPr>
            </a:p>
          </p:txBody>
        </p:sp>
        <p:sp>
          <p:nvSpPr>
            <p:cNvPr id="64" name="矩形 63"/>
            <p:cNvSpPr/>
            <p:nvPr/>
          </p:nvSpPr>
          <p:spPr>
            <a:xfrm>
              <a:off x="1093913" y="3162300"/>
              <a:ext cx="2133600" cy="67945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p>
          </p:txBody>
        </p:sp>
        <p:sp>
          <p:nvSpPr>
            <p:cNvPr id="77" name="TextBox 76"/>
            <p:cNvSpPr txBox="1"/>
            <p:nvPr/>
          </p:nvSpPr>
          <p:spPr>
            <a:xfrm>
              <a:off x="1078165" y="3210605"/>
              <a:ext cx="2088232" cy="766997"/>
            </a:xfrm>
            <a:prstGeom prst="rect">
              <a:avLst/>
            </a:prstGeom>
            <a:noFill/>
          </p:spPr>
          <p:txBody>
            <a:bodyPr wrap="square">
              <a:spAutoFit/>
            </a:bodyPr>
            <a:lstStyle/>
            <a:p>
              <a:pPr fontAlgn="auto">
                <a:spcBef>
                  <a:spcPts val="0"/>
                </a:spcBef>
                <a:spcAft>
                  <a:spcPts val="0"/>
                </a:spcAft>
                <a:defRPr/>
              </a:pP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インターネットを活用し、企業</a:t>
              </a:r>
              <a:r>
                <a:rPr lang="en-US" altLang="zh-CN" sz="1200" b="1" dirty="0" smtClean="0">
                  <a:solidFill>
                    <a:schemeClr val="bg1"/>
                  </a:solidFill>
                  <a:latin typeface="ＭＳ Ｐゴシック" panose="020B0600070205080204" pitchFamily="50" charset="-128"/>
                  <a:ea typeface="ＭＳ Ｐゴシック" panose="020B0600070205080204" pitchFamily="50" charset="-128"/>
                </a:rPr>
                <a:t>-</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汚水処理場</a:t>
              </a:r>
              <a:r>
                <a:rPr lang="en-US" altLang="zh-CN" sz="1200" b="1" dirty="0" smtClean="0">
                  <a:solidFill>
                    <a:schemeClr val="bg1"/>
                  </a:solidFill>
                  <a:latin typeface="ＭＳ Ｐゴシック" panose="020B0600070205080204" pitchFamily="50" charset="-128"/>
                  <a:ea typeface="ＭＳ Ｐゴシック" panose="020B0600070205080204" pitchFamily="50" charset="-128"/>
                </a:rPr>
                <a:t>-</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下流水体の</a:t>
              </a:r>
              <a:r>
                <a:rPr lang="en-US" altLang="ja-JP" sz="1200" b="1" dirty="0" smtClean="0">
                  <a:solidFill>
                    <a:schemeClr val="bg1"/>
                  </a:solidFill>
                  <a:latin typeface="ＭＳ Ｐゴシック" panose="020B0600070205080204" pitchFamily="50" charset="-128"/>
                  <a:ea typeface="ＭＳ Ｐゴシック" panose="020B0600070205080204" pitchFamily="50" charset="-128"/>
                </a:rPr>
                <a:t>3</a:t>
              </a:r>
              <a:r>
                <a:rPr lang="ja-JP" altLang="en-US" sz="1200" b="1" dirty="0" smtClean="0">
                  <a:solidFill>
                    <a:schemeClr val="bg1"/>
                  </a:solidFill>
                  <a:latin typeface="ＭＳ Ｐゴシック" panose="020B0600070205080204" pitchFamily="50" charset="-128"/>
                  <a:ea typeface="ＭＳ Ｐゴシック" panose="020B0600070205080204" pitchFamily="50" charset="-128"/>
                </a:rPr>
                <a:t>段階水環境モニタリング体系を構築</a:t>
              </a:r>
              <a:endParaRPr lang="zh-CN" altLang="en-US" sz="1200" b="1" dirty="0">
                <a:solidFill>
                  <a:schemeClr val="bg1"/>
                </a:solidFill>
                <a:latin typeface="ＭＳ Ｐゴシック" panose="020B0600070205080204" pitchFamily="50" charset="-128"/>
                <a:ea typeface="ＭＳ Ｐゴシック" panose="020B0600070205080204" pitchFamily="50" charset="-128"/>
              </a:endParaRPr>
            </a:p>
          </p:txBody>
        </p:sp>
        <p:sp>
          <p:nvSpPr>
            <p:cNvPr id="78" name="TextBox 77"/>
            <p:cNvSpPr txBox="1"/>
            <p:nvPr/>
          </p:nvSpPr>
          <p:spPr>
            <a:xfrm>
              <a:off x="1147505" y="2814481"/>
              <a:ext cx="2018892" cy="255666"/>
            </a:xfrm>
            <a:prstGeom prst="rect">
              <a:avLst/>
            </a:prstGeom>
            <a:noFill/>
          </p:spPr>
          <p:txBody>
            <a:bodyPr wrap="square">
              <a:spAutoFit/>
            </a:bodyPr>
            <a:lstStyle/>
            <a:p>
              <a:pPr algn="ctr" fontAlgn="auto">
                <a:spcBef>
                  <a:spcPts val="0"/>
                </a:spcBef>
                <a:spcAft>
                  <a:spcPts val="0"/>
                </a:spcAft>
                <a:defRPr/>
              </a:pPr>
              <a:r>
                <a:rPr lang="en-US" altLang="zh-CN" sz="1200" b="1" dirty="0" smtClean="0">
                  <a:latin typeface="ＭＳ Ｐゴシック" panose="020B0600070205080204" pitchFamily="50" charset="-128"/>
                  <a:ea typeface="ＭＳ Ｐゴシック" panose="020B0600070205080204" pitchFamily="50" charset="-128"/>
                </a:rPr>
                <a:t>3</a:t>
              </a:r>
              <a:r>
                <a:rPr lang="ja-JP" altLang="en-US" sz="1200" b="1" dirty="0" smtClean="0">
                  <a:latin typeface="ＭＳ Ｐゴシック" panose="020B0600070205080204" pitchFamily="50" charset="-128"/>
                  <a:ea typeface="ＭＳ Ｐゴシック" panose="020B0600070205080204" pitchFamily="50" charset="-128"/>
                </a:rPr>
                <a:t>段階水環境モニタリング</a:t>
              </a:r>
              <a:endParaRPr lang="en-US" altLang="zh-CN" sz="1200" b="1" dirty="0">
                <a:latin typeface="ＭＳ Ｐゴシック" panose="020B0600070205080204" pitchFamily="50" charset="-128"/>
                <a:ea typeface="ＭＳ Ｐゴシック" panose="020B0600070205080204" pitchFamily="50" charset="-128"/>
              </a:endParaRPr>
            </a:p>
          </p:txBody>
        </p:sp>
      </p:grpSp>
      <p:sp>
        <p:nvSpPr>
          <p:cNvPr id="49" name="矩形 48"/>
          <p:cNvSpPr/>
          <p:nvPr/>
        </p:nvSpPr>
        <p:spPr>
          <a:xfrm>
            <a:off x="4232747" y="579525"/>
            <a:ext cx="4771472" cy="369332"/>
          </a:xfrm>
          <a:prstGeom prst="rect">
            <a:avLst/>
          </a:prstGeom>
        </p:spPr>
        <p:txBody>
          <a:bodyPr wrap="square">
            <a:spAutoFit/>
          </a:bodyPr>
          <a:lstStyle/>
          <a:p>
            <a:pPr algn="r"/>
            <a:r>
              <a:rPr lang="ja-JP" altLang="en-US" b="1" spc="300" dirty="0">
                <a:latin typeface="ＭＳ Ｐゴシック" panose="020B0600070205080204" pitchFamily="50" charset="-128"/>
                <a:ea typeface="ＭＳ Ｐゴシック" panose="020B0600070205080204" pitchFamily="50" charset="-128"/>
              </a:rPr>
              <a:t>☆</a:t>
            </a:r>
            <a:r>
              <a:rPr lang="ja-JP" altLang="en-US" b="1" spc="300" dirty="0" smtClean="0">
                <a:latin typeface="ＭＳ Ｐゴシック" panose="020B0600070205080204" pitchFamily="50" charset="-128"/>
                <a:ea typeface="ＭＳ Ｐゴシック" panose="020B0600070205080204" pitchFamily="50" charset="-128"/>
              </a:rPr>
              <a:t>区域水環境の総合的改善のために</a:t>
            </a:r>
            <a:endParaRPr lang="zh-CN" altLang="en-US" b="1" dirty="0" smtClean="0">
              <a:latin typeface="ＭＳ Ｐゴシック" panose="020B0600070205080204" pitchFamily="50" charset="-128"/>
              <a:ea typeface="ＭＳ Ｐゴシック" panose="020B0600070205080204" pitchFamily="50" charset="-128"/>
            </a:endParaRPr>
          </a:p>
        </p:txBody>
      </p:sp>
      <p:sp>
        <p:nvSpPr>
          <p:cNvPr id="55" name="矩形 54"/>
          <p:cNvSpPr/>
          <p:nvPr/>
        </p:nvSpPr>
        <p:spPr>
          <a:xfrm>
            <a:off x="0" y="51470"/>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2060"/>
              </a:solidFill>
            </a:endParaRPr>
          </a:p>
        </p:txBody>
      </p:sp>
    </p:spTree>
  </p:cSld>
  <p:clrMapOvr>
    <a:masterClrMapping/>
  </p:clrMapOvr>
  <p:transition spd="slow"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25245" r="46107" b="33959"/>
          <a:stretch/>
        </p:blipFill>
        <p:spPr>
          <a:xfrm>
            <a:off x="3" y="1817916"/>
            <a:ext cx="3000363" cy="1436914"/>
          </a:xfrm>
          <a:prstGeom prst="rect">
            <a:avLst/>
          </a:prstGeom>
        </p:spPr>
      </p:pic>
      <p:sp>
        <p:nvSpPr>
          <p:cNvPr id="3" name="矩形 2"/>
          <p:cNvSpPr/>
          <p:nvPr/>
        </p:nvSpPr>
        <p:spPr>
          <a:xfrm rot="2700000">
            <a:off x="2518608" y="1904726"/>
            <a:ext cx="1154311" cy="136819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3616741" y="2988851"/>
            <a:ext cx="278046" cy="37072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4264631" y="2980093"/>
            <a:ext cx="136159" cy="18154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6" name="文本框 9"/>
          <p:cNvSpPr txBox="1"/>
          <p:nvPr/>
        </p:nvSpPr>
        <p:spPr>
          <a:xfrm>
            <a:off x="2071670" y="2200785"/>
            <a:ext cx="1963492" cy="1077218"/>
          </a:xfrm>
          <a:prstGeom prst="rect">
            <a:avLst/>
          </a:prstGeom>
          <a:noFill/>
        </p:spPr>
        <p:txBody>
          <a:bodyPr wrap="square" rtlCol="0">
            <a:sp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PART</a:t>
            </a:r>
          </a:p>
          <a:p>
            <a:pPr algn="ctr"/>
            <a:r>
              <a:rPr lang="en-US" altLang="zh-CN" sz="3200" b="1" dirty="0" smtClean="0">
                <a:solidFill>
                  <a:schemeClr val="bg1"/>
                </a:solidFill>
                <a:latin typeface="微软雅黑" panose="020B0503020204020204" pitchFamily="34" charset="-122"/>
                <a:ea typeface="微软雅黑" panose="020B0503020204020204" pitchFamily="34" charset="-122"/>
              </a:rPr>
              <a:t>4</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7" name="文本框 12"/>
          <p:cNvSpPr txBox="1"/>
          <p:nvPr/>
        </p:nvSpPr>
        <p:spPr>
          <a:xfrm>
            <a:off x="3735433" y="1849154"/>
            <a:ext cx="3208562" cy="646331"/>
          </a:xfrm>
          <a:prstGeom prst="rect">
            <a:avLst/>
          </a:prstGeom>
          <a:noFill/>
        </p:spPr>
        <p:txBody>
          <a:bodyPr wrap="square" rtlCol="0">
            <a:spAutoFit/>
          </a:bodyPr>
          <a:lstStyle/>
          <a:p>
            <a:pPr algn="ctr"/>
            <a:r>
              <a:rPr lang="ja-JP" altLang="en-US" sz="3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技術的優位性</a:t>
            </a:r>
            <a:endParaRPr lang="zh-CN" altLang="en-US" sz="3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cxnSp>
        <p:nvCxnSpPr>
          <p:cNvPr id="8" name="直接连接符 7"/>
          <p:cNvCxnSpPr/>
          <p:nvPr/>
        </p:nvCxnSpPr>
        <p:spPr>
          <a:xfrm flipV="1">
            <a:off x="4017912" y="2518173"/>
            <a:ext cx="5126093" cy="25337"/>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15"/>
          <p:cNvSpPr txBox="1"/>
          <p:nvPr/>
        </p:nvSpPr>
        <p:spPr>
          <a:xfrm>
            <a:off x="4341411" y="2645997"/>
            <a:ext cx="1383857" cy="338554"/>
          </a:xfrm>
          <a:prstGeom prst="rect">
            <a:avLst/>
          </a:prstGeom>
          <a:noFill/>
        </p:spPr>
        <p:txBody>
          <a:bodyPr wrap="square" rtlCol="0">
            <a:spAutoFit/>
          </a:bodyPr>
          <a:lstStyle/>
          <a:p>
            <a:pPr algn="ct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技術</a:t>
            </a:r>
            <a:r>
              <a:rPr lang="ja-JP"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rPr>
              <a:t>の</a:t>
            </a: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ベース</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0" name="文本框 16"/>
          <p:cNvSpPr txBox="1"/>
          <p:nvPr/>
        </p:nvSpPr>
        <p:spPr>
          <a:xfrm>
            <a:off x="5877006" y="2672410"/>
            <a:ext cx="1347062" cy="338554"/>
          </a:xfrm>
          <a:prstGeom prst="rect">
            <a:avLst/>
          </a:prstGeom>
          <a:noFill/>
        </p:spPr>
        <p:txBody>
          <a:bodyPr wrap="square" rtlCol="0">
            <a:spAutoFit/>
          </a:bodyPr>
          <a:lstStyle/>
          <a:p>
            <a:pPr algn="ct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核心的技術</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1" name="文本框 17"/>
          <p:cNvSpPr txBox="1"/>
          <p:nvPr/>
        </p:nvSpPr>
        <p:spPr>
          <a:xfrm>
            <a:off x="7074861" y="2659643"/>
            <a:ext cx="2071707" cy="338554"/>
          </a:xfrm>
          <a:prstGeom prst="rect">
            <a:avLst/>
          </a:prstGeom>
          <a:noFill/>
        </p:spPr>
        <p:txBody>
          <a:bodyPr wrap="square" rtlCol="0">
            <a:spAutoFit/>
          </a:bodyPr>
          <a:lstStyle/>
          <a:p>
            <a:pPr algn="ctr"/>
            <a:r>
              <a:rPr lang="ja-JP"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rPr>
              <a:t>今後の</a:t>
            </a:r>
            <a:r>
              <a:rPr lang="ja-JP" altLang="en-US" sz="16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技術動向</a:t>
            </a:r>
            <a:endParaRPr lang="zh-CN" altLang="en-US" sz="16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285720" y="857238"/>
            <a:ext cx="8643998" cy="2286016"/>
          </a:xfrm>
          <a:prstGeom prst="rect">
            <a:avLst/>
          </a:prstGeom>
          <a:gradFill flip="none" rotWithShape="1">
            <a:gsLst>
              <a:gs pos="0">
                <a:schemeClr val="bg1"/>
              </a:gs>
              <a:gs pos="60000">
                <a:srgbClr val="FFFFFF"/>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国家ハイテク企業として、本部の研究開発センターには</a:t>
            </a:r>
            <a:r>
              <a:rPr lang="en-US" altLang="ja-JP" sz="1400" b="1" dirty="0" smtClean="0">
                <a:solidFill>
                  <a:schemeClr val="tx1"/>
                </a:solidFill>
                <a:latin typeface="ＭＳ Ｐゴシック" panose="020B0600070205080204" pitchFamily="50" charset="-128"/>
                <a:ea typeface="ＭＳ Ｐゴシック" panose="020B0600070205080204" pitchFamily="50" charset="-128"/>
              </a:rPr>
              <a:t>40</a:t>
            </a: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名のコアとなる研究開発チームを擁し、さらに河南博愛、河北任丘、江蘇宜興にも技術研究開発基地を設立。</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 </a:t>
            </a:r>
            <a:endParaRPr lang="en-US" altLang="zh-CN" sz="1400" b="1" dirty="0" smtClean="0">
              <a:solidFill>
                <a:schemeClr val="tx1"/>
              </a:solidFill>
              <a:latin typeface="ＭＳ Ｐゴシック" panose="020B0600070205080204" pitchFamily="50" charset="-128"/>
              <a:ea typeface="ＭＳ Ｐゴシック" panose="020B0600070205080204" pitchFamily="50" charset="-128"/>
            </a:endParaRPr>
          </a:p>
          <a:p>
            <a:pPr marL="285750" indent="-285750">
              <a:lnSpc>
                <a:spcPct val="150000"/>
              </a:lnSpc>
              <a:buFont typeface="Arial" panose="020B0604020202020204" pitchFamily="34" charset="0"/>
              <a:buChar cha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独自の知的所有権技術</a:t>
            </a:r>
            <a:r>
              <a:rPr lang="en-US" altLang="ja-JP" sz="1400" b="1" dirty="0" smtClean="0">
                <a:solidFill>
                  <a:schemeClr val="tx1"/>
                </a:solidFill>
                <a:latin typeface="ＭＳ Ｐゴシック" panose="020B0600070205080204" pitchFamily="50" charset="-128"/>
                <a:ea typeface="ＭＳ Ｐゴシック" panose="020B0600070205080204" pitchFamily="50" charset="-128"/>
              </a:rPr>
              <a:t>50</a:t>
            </a: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余件を保有、政府や業界の認可も獲得。</a:t>
            </a:r>
            <a:endParaRPr lang="en-US" altLang="zh-CN" sz="1400" b="1" dirty="0" smtClean="0">
              <a:solidFill>
                <a:schemeClr val="tx1"/>
              </a:solidFill>
              <a:latin typeface="ＭＳ Ｐゴシック" panose="020B0600070205080204" pitchFamily="50" charset="-128"/>
              <a:ea typeface="ＭＳ Ｐゴシック" panose="020B0600070205080204" pitchFamily="50" charset="-128"/>
            </a:endParaRPr>
          </a:p>
          <a:p>
            <a:pPr marL="285750" indent="-285750">
              <a:lnSpc>
                <a:spcPct val="150000"/>
              </a:lnSpc>
              <a:buFont typeface="Arial" panose="020B0604020202020204" pitchFamily="34" charset="0"/>
              <a:buChar cha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多くの国レベルや北京市の科学研究課題、業界基準の編制を担当。</a:t>
            </a:r>
            <a:endParaRPr lang="en-US" altLang="zh-CN" sz="1400" b="1" dirty="0" smtClean="0">
              <a:solidFill>
                <a:schemeClr val="tx1"/>
              </a:solidFill>
              <a:latin typeface="ＭＳ Ｐゴシック" panose="020B0600070205080204" pitchFamily="50" charset="-128"/>
              <a:ea typeface="ＭＳ Ｐゴシック" panose="020B0600070205080204" pitchFamily="50" charset="-128"/>
            </a:endParaRPr>
          </a:p>
          <a:p>
            <a:pPr marL="285750" indent="-285750">
              <a:lnSpc>
                <a:spcPct val="150000"/>
              </a:lnSpc>
              <a:buFont typeface="Arial" panose="020B0604020202020204" pitchFamily="34" charset="0"/>
              <a:buChar cha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清華大学、北京工業大学、中国環境科学院等の研究機関や同業他社と技術協力を展開</a:t>
            </a:r>
            <a:endParaRPr lang="en-US" altLang="zh-CN" sz="1400" b="1" dirty="0" smtClean="0">
              <a:solidFill>
                <a:schemeClr val="tx1"/>
              </a:solidFill>
              <a:latin typeface="ＭＳ Ｐゴシック" panose="020B0600070205080204" pitchFamily="50" charset="-128"/>
              <a:ea typeface="ＭＳ Ｐゴシック" panose="020B0600070205080204" pitchFamily="50" charset="-128"/>
            </a:endParaRPr>
          </a:p>
          <a:p>
            <a:pPr marL="285750" indent="-285750">
              <a:lnSpc>
                <a:spcPct val="150000"/>
              </a:lnSpc>
              <a:buFont typeface="Arial" panose="020B0604020202020204" pitchFamily="34" charset="0"/>
              <a:buChar char="•"/>
            </a:pP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国家</a:t>
            </a: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汚泥処理処置産業技術イノベーション戦略連盟、工業団地連盟環境サービス一体化産業技術イノベーション連盟、首都水環境整備産業連盟構成機関</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a:t>
            </a:r>
            <a:endParaRPr lang="en-US" altLang="zh-CN" sz="1400" b="1" dirty="0" smtClean="0">
              <a:solidFill>
                <a:schemeClr val="tx1"/>
              </a:solidFill>
              <a:latin typeface="ＭＳ Ｐゴシック" panose="020B0600070205080204" pitchFamily="50" charset="-128"/>
              <a:ea typeface="ＭＳ Ｐゴシック" panose="020B0600070205080204" pitchFamily="50" charset="-128"/>
            </a:endParaRPr>
          </a:p>
        </p:txBody>
      </p:sp>
      <p:sp>
        <p:nvSpPr>
          <p:cNvPr id="14" name="文本框 15"/>
          <p:cNvSpPr txBox="1"/>
          <p:nvPr/>
        </p:nvSpPr>
        <p:spPr>
          <a:xfrm>
            <a:off x="0" y="117749"/>
            <a:ext cx="2247900" cy="461665"/>
          </a:xfrm>
          <a:prstGeom prst="rect">
            <a:avLst/>
          </a:prstGeom>
          <a:noFill/>
        </p:spPr>
        <p:txBody>
          <a:bodyPr wrap="square" rtlCol="0">
            <a:spAutoFit/>
          </a:bodyPr>
          <a:lstStyle/>
          <a:p>
            <a:pPr algn="ct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　技術のベース</a:t>
            </a:r>
            <a:endParaRPr lang="zh-CN"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15" name="矩形 14"/>
          <p:cNvSpPr/>
          <p:nvPr/>
        </p:nvSpPr>
        <p:spPr>
          <a:xfrm>
            <a:off x="0" y="107049"/>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6">
                  <a:lumMod val="75000"/>
                </a:schemeClr>
              </a:solidFill>
            </a:endParaRPr>
          </a:p>
        </p:txBody>
      </p:sp>
      <p:pic>
        <p:nvPicPr>
          <p:cNvPr id="1027" name="Picture 3"/>
          <p:cNvPicPr>
            <a:picLocks noChangeAspect="1" noChangeArrowheads="1"/>
          </p:cNvPicPr>
          <p:nvPr/>
        </p:nvPicPr>
        <p:blipFill>
          <a:blip r:embed="rId4" cstate="print"/>
          <a:srcRect/>
          <a:stretch>
            <a:fillRect/>
          </a:stretch>
        </p:blipFill>
        <p:spPr bwMode="auto">
          <a:xfrm>
            <a:off x="2714612" y="3260421"/>
            <a:ext cx="2332417" cy="1644685"/>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a:stretch>
            <a:fillRect/>
          </a:stretch>
        </p:blipFill>
        <p:spPr bwMode="auto">
          <a:xfrm>
            <a:off x="5000628" y="3207458"/>
            <a:ext cx="2431475" cy="1714494"/>
          </a:xfrm>
          <a:prstGeom prst="rect">
            <a:avLst/>
          </a:prstGeom>
          <a:noFill/>
          <a:ln w="9525">
            <a:noFill/>
            <a:miter lim="800000"/>
            <a:headEnd/>
            <a:tailEnd/>
          </a:ln>
          <a:effectLst/>
        </p:spPr>
      </p:pic>
      <p:pic>
        <p:nvPicPr>
          <p:cNvPr id="1029" name="Picture 5" descr="D:\中持水务\研发工作\对外宣传研发文件汇总\技术类证书\加钙技术评估-水务.jpg"/>
          <p:cNvPicPr>
            <a:picLocks noChangeAspect="1" noChangeArrowheads="1"/>
          </p:cNvPicPr>
          <p:nvPr/>
        </p:nvPicPr>
        <p:blipFill>
          <a:blip r:embed="rId6" cstate="print"/>
          <a:srcRect/>
          <a:stretch>
            <a:fillRect/>
          </a:stretch>
        </p:blipFill>
        <p:spPr bwMode="auto">
          <a:xfrm>
            <a:off x="7643834" y="3000396"/>
            <a:ext cx="1460797" cy="2071684"/>
          </a:xfrm>
          <a:prstGeom prst="rect">
            <a:avLst/>
          </a:prstGeom>
          <a:noFill/>
        </p:spPr>
      </p:pic>
      <p:graphicFrame>
        <p:nvGraphicFramePr>
          <p:cNvPr id="1026" name="Object 2"/>
          <p:cNvGraphicFramePr>
            <a:graphicFrameLocks noChangeAspect="1"/>
          </p:cNvGraphicFramePr>
          <p:nvPr>
            <p:extLst>
              <p:ext uri="{D42A27DB-BD31-4B8C-83A1-F6EECF244321}">
                <p14:modId xmlns:p14="http://schemas.microsoft.com/office/powerpoint/2010/main" val="2305121976"/>
              </p:ext>
            </p:extLst>
          </p:nvPr>
        </p:nvGraphicFramePr>
        <p:xfrm>
          <a:off x="0" y="3237203"/>
          <a:ext cx="2397780" cy="1695199"/>
        </p:xfrm>
        <a:graphic>
          <a:graphicData uri="http://schemas.openxmlformats.org/presentationml/2006/ole">
            <mc:AlternateContent xmlns:mc="http://schemas.openxmlformats.org/markup-compatibility/2006">
              <mc:Choice xmlns:v="urn:schemas-microsoft-com:vml" Requires="v">
                <p:oleObj spid="_x0000_s1061" name="Acrobat Document" r:id="rId7" imgW="9075412" imgH="6415997" progId="AcroExch.Document.11">
                  <p:embed/>
                </p:oleObj>
              </mc:Choice>
              <mc:Fallback>
                <p:oleObj name="Acrobat Document" r:id="rId7" imgW="9075412" imgH="6415997" progId="AcroExch.Document.11">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237203"/>
                        <a:ext cx="2397780" cy="1695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81682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642910" y="1208925"/>
            <a:ext cx="7128794" cy="2129158"/>
          </a:xfrm>
          <a:prstGeom prst="rect">
            <a:avLst/>
          </a:prstGeom>
          <a:gradFill flip="none" rotWithShape="1">
            <a:gsLst>
              <a:gs pos="0">
                <a:schemeClr val="bg1"/>
              </a:gs>
              <a:gs pos="60000">
                <a:srgbClr val="FFFFFF"/>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汚水の深度処理･回収に用いる</a:t>
            </a:r>
          </a:p>
          <a:p>
            <a:pPr>
              <a:lnSpc>
                <a:spcPct val="150000"/>
              </a:lnSpc>
            </a:pPr>
            <a:r>
              <a:rPr lang="ja-JP" altLang="en-US" sz="1400" b="1" dirty="0">
                <a:solidFill>
                  <a:schemeClr val="tx1"/>
                </a:solidFill>
                <a:latin typeface="ＭＳ Ｐゴシック" panose="020B0600070205080204" pitchFamily="50" charset="-128"/>
                <a:ea typeface="ＭＳ Ｐゴシック" panose="020B0600070205080204" pitchFamily="50" charset="-128"/>
              </a:rPr>
              <a:t>　 </a:t>
            </a: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  曝気生物濾過池</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a:t>
            </a:r>
            <a:r>
              <a:rPr lang="en-US" altLang="zh-CN" sz="1400" b="1" dirty="0">
                <a:solidFill>
                  <a:schemeClr val="tx1"/>
                </a:solidFill>
                <a:latin typeface="ＭＳ Ｐゴシック" panose="020B0600070205080204" pitchFamily="50" charset="-128"/>
                <a:ea typeface="ＭＳ Ｐゴシック" panose="020B0600070205080204" pitchFamily="50" charset="-128"/>
              </a:rPr>
              <a:t>BAF</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プロセス技術</a:t>
            </a:r>
            <a:endParaRPr lang="zh-CN" altLang="en-US" sz="1400" b="1" dirty="0">
              <a:solidFill>
                <a:schemeClr val="tx1"/>
              </a:solidFill>
              <a:latin typeface="ＭＳ Ｐゴシック" panose="020B0600070205080204" pitchFamily="50" charset="-128"/>
              <a:ea typeface="ＭＳ Ｐゴシック" panose="020B0600070205080204" pitchFamily="50" charset="-128"/>
            </a:endParaRPr>
          </a:p>
          <a:p>
            <a:pPr marL="285750" indent="-285750">
              <a:lnSpc>
                <a:spcPct val="150000"/>
              </a:lnSpc>
              <a:buFont typeface="Arial" panose="020B0604020202020204" pitchFamily="34" charset="0"/>
              <a:buChar cha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運営性能改善のための汚水処理場改造･拡張技術</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 </a:t>
            </a:r>
            <a:r>
              <a:rPr lang="en-US" altLang="zh-CN" sz="1400" b="1" dirty="0">
                <a:solidFill>
                  <a:schemeClr val="tx1"/>
                </a:solidFill>
                <a:latin typeface="ＭＳ Ｐゴシック" panose="020B0600070205080204" pitchFamily="50" charset="-128"/>
                <a:ea typeface="ＭＳ Ｐゴシック" panose="020B0600070205080204" pitchFamily="50" charset="-128"/>
              </a:rPr>
              <a:t>(Retrofitting)</a:t>
            </a:r>
          </a:p>
          <a:p>
            <a:pPr marL="285750" indent="-285750">
              <a:lnSpc>
                <a:spcPct val="150000"/>
              </a:lnSpc>
              <a:buFont typeface="Arial" panose="020B0604020202020204" pitchFamily="34" charset="0"/>
              <a:buChar char="•"/>
            </a:pPr>
            <a:r>
              <a:rPr lang="ja-JP" altLang="en-US" sz="1400" b="1" dirty="0">
                <a:solidFill>
                  <a:schemeClr val="tx1"/>
                </a:solidFill>
                <a:latin typeface="ＭＳ Ｐゴシック" panose="020B0600070205080204" pitchFamily="50" charset="-128"/>
                <a:ea typeface="ＭＳ Ｐゴシック" panose="020B0600070205080204" pitchFamily="50" charset="-128"/>
              </a:rPr>
              <a:t>反</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硝化</a:t>
            </a: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廃水処理生物技術</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a:t>
            </a:r>
            <a:r>
              <a:rPr lang="en-US" altLang="zh-CN" sz="1400" b="1" dirty="0">
                <a:solidFill>
                  <a:schemeClr val="tx1"/>
                </a:solidFill>
                <a:latin typeface="ＭＳ Ｐゴシック" panose="020B0600070205080204" pitchFamily="50" charset="-128"/>
                <a:ea typeface="ＭＳ Ｐゴシック" panose="020B0600070205080204" pitchFamily="50" charset="-128"/>
              </a:rPr>
              <a:t>Bio De-nitrification</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a:t>
            </a:r>
            <a:endParaRPr lang="en-US" altLang="zh-CN" sz="1400" b="1" dirty="0" smtClean="0">
              <a:solidFill>
                <a:schemeClr val="tx1"/>
              </a:solidFill>
              <a:latin typeface="ＭＳ Ｐゴシック" panose="020B0600070205080204" pitchFamily="50" charset="-128"/>
              <a:ea typeface="ＭＳ Ｐゴシック" panose="020B0600070205080204" pitchFamily="50" charset="-128"/>
            </a:endParaRPr>
          </a:p>
          <a:p>
            <a:pPr marL="285750" indent="-285750">
              <a:lnSpc>
                <a:spcPct val="150000"/>
              </a:lnSpc>
              <a:buFont typeface="Arial" panose="020B0604020202020204" pitchFamily="34" charset="0"/>
              <a:buChar cha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運行データ測定･モニタリング技術</a:t>
            </a:r>
            <a:r>
              <a:rPr lang="en-US" altLang="zh-CN" sz="1400" b="1" dirty="0" smtClean="0">
                <a:solidFill>
                  <a:schemeClr val="tx1"/>
                </a:solidFill>
                <a:latin typeface="ＭＳ Ｐゴシック" panose="020B0600070205080204" pitchFamily="50" charset="-128"/>
                <a:ea typeface="ＭＳ Ｐゴシック" panose="020B0600070205080204" pitchFamily="50" charset="-128"/>
              </a:rPr>
              <a:t>(Process Diagnosis)</a:t>
            </a:r>
            <a:endParaRPr lang="zh-CN" altLang="en-US" sz="1400" b="1" dirty="0" smtClean="0">
              <a:solidFill>
                <a:schemeClr val="tx1"/>
              </a:solidFill>
              <a:latin typeface="ＭＳ Ｐゴシック" panose="020B0600070205080204" pitchFamily="50" charset="-128"/>
              <a:ea typeface="ＭＳ Ｐゴシック" panose="020B0600070205080204" pitchFamily="50" charset="-128"/>
            </a:endParaRPr>
          </a:p>
          <a:p>
            <a:pPr marL="285750" indent="-285750">
              <a:lnSpc>
                <a:spcPct val="150000"/>
              </a:lnSpc>
              <a:buFont typeface="Arial" panose="020B0604020202020204" pitchFamily="34" charset="0"/>
              <a:buChar cha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信頼性の高い運営に向けた汚水処理システム設計技術</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 </a:t>
            </a:r>
            <a:r>
              <a:rPr lang="en-US" altLang="zh-CN" sz="1400" b="1" dirty="0" smtClean="0">
                <a:solidFill>
                  <a:schemeClr val="tx1"/>
                </a:solidFill>
                <a:latin typeface="ＭＳ Ｐゴシック" panose="020B0600070205080204" pitchFamily="50" charset="-128"/>
                <a:ea typeface="ＭＳ Ｐゴシック" panose="020B0600070205080204" pitchFamily="50" charset="-128"/>
              </a:rPr>
              <a:t>(Design for operation)</a:t>
            </a:r>
          </a:p>
          <a:p>
            <a:pPr marL="285750" indent="-285750">
              <a:lnSpc>
                <a:spcPct val="150000"/>
              </a:lnSpc>
              <a:buFont typeface="Arial" panose="020B0604020202020204" pitchFamily="34" charset="0"/>
              <a:buChar char="•"/>
            </a:pPr>
            <a:r>
              <a:rPr lang="ja-JP" altLang="en-US" sz="1400" b="1" dirty="0" smtClean="0">
                <a:solidFill>
                  <a:schemeClr val="tx1"/>
                </a:solidFill>
                <a:latin typeface="ＭＳ Ｐゴシック" panose="020B0600070205080204" pitchFamily="50" charset="-128"/>
                <a:ea typeface="ＭＳ Ｐゴシック" panose="020B0600070205080204" pitchFamily="50" charset="-128"/>
              </a:rPr>
              <a:t>汚水処理場運営省エネ技術</a:t>
            </a:r>
            <a:r>
              <a:rPr lang="zh-CN" altLang="en-US" sz="1400" b="1" dirty="0" smtClean="0">
                <a:solidFill>
                  <a:schemeClr val="tx1"/>
                </a:solidFill>
                <a:latin typeface="ＭＳ Ｐゴシック" panose="020B0600070205080204" pitchFamily="50" charset="-128"/>
                <a:ea typeface="ＭＳ Ｐゴシック" panose="020B0600070205080204" pitchFamily="50" charset="-128"/>
              </a:rPr>
              <a:t> </a:t>
            </a:r>
            <a:r>
              <a:rPr lang="en-US" altLang="zh-CN" sz="1400" b="1" dirty="0" smtClean="0">
                <a:solidFill>
                  <a:schemeClr val="tx1"/>
                </a:solidFill>
                <a:latin typeface="ＭＳ Ｐゴシック" panose="020B0600070205080204" pitchFamily="50" charset="-128"/>
                <a:ea typeface="ＭＳ Ｐゴシック" panose="020B0600070205080204" pitchFamily="50" charset="-128"/>
              </a:rPr>
              <a:t>(WWT EMC)</a:t>
            </a:r>
          </a:p>
        </p:txBody>
      </p:sp>
      <p:sp>
        <p:nvSpPr>
          <p:cNvPr id="14" name="TextBox 13"/>
          <p:cNvSpPr txBox="1"/>
          <p:nvPr/>
        </p:nvSpPr>
        <p:spPr bwMode="auto">
          <a:xfrm>
            <a:off x="691281" y="3416319"/>
            <a:ext cx="2786082" cy="436399"/>
          </a:xfrm>
          <a:prstGeom prst="round2DiagRect">
            <a:avLst>
              <a:gd name="adj1" fmla="val 0"/>
              <a:gd name="adj2" fmla="val 50000"/>
            </a:avLst>
          </a:prstGeom>
          <a:solidFill>
            <a:schemeClr val="accent5">
              <a:lumMod val="75000"/>
            </a:schemeClr>
          </a:solidFill>
        </p:spPr>
        <p:txBody>
          <a:bodyPr wrap="square">
            <a:spAutoFit/>
          </a:bodyPr>
          <a:lstStyle/>
          <a:p>
            <a:pPr indent="252000" fontAlgn="auto">
              <a:lnSpc>
                <a:spcPts val="1700"/>
              </a:lnSpc>
              <a:spcBef>
                <a:spcPts val="0"/>
              </a:spcBef>
              <a:spcAft>
                <a:spcPts val="0"/>
              </a:spcAft>
              <a:buFont typeface="Arial" pitchFamily="34" charset="0"/>
              <a:buChar char="•"/>
              <a:defRPr/>
            </a:pPr>
            <a:r>
              <a:rPr lang="ja-JP" altLang="en-US" b="1" spc="300" dirty="0" smtClean="0">
                <a:solidFill>
                  <a:schemeClr val="bg1"/>
                </a:solidFill>
                <a:latin typeface="ＭＳ Ｐゴシック" panose="020B0600070205080204" pitchFamily="50" charset="-128"/>
                <a:ea typeface="ＭＳ Ｐゴシック" panose="020B0600070205080204" pitchFamily="50" charset="-128"/>
              </a:rPr>
              <a:t>汚水処理プロセス</a:t>
            </a:r>
            <a:endParaRPr lang="en-US" altLang="zh-CN" b="1" spc="300" dirty="0">
              <a:solidFill>
                <a:schemeClr val="bg1"/>
              </a:solidFill>
              <a:latin typeface="ＭＳ Ｐゴシック" panose="020B0600070205080204" pitchFamily="50" charset="-128"/>
              <a:ea typeface="ＭＳ Ｐゴシック" panose="020B0600070205080204" pitchFamily="50" charset="-128"/>
            </a:endParaRPr>
          </a:p>
        </p:txBody>
      </p:sp>
      <p:sp>
        <p:nvSpPr>
          <p:cNvPr id="29" name="标题 3"/>
          <p:cNvSpPr txBox="1">
            <a:spLocks/>
          </p:cNvSpPr>
          <p:nvPr/>
        </p:nvSpPr>
        <p:spPr bwMode="auto">
          <a:xfrm>
            <a:off x="3509935" y="4916110"/>
            <a:ext cx="1714500" cy="51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lnSpc>
                <a:spcPct val="150000"/>
              </a:lnSpc>
              <a:defRPr/>
            </a:pPr>
            <a:endParaRPr lang="zh-CN" altLang="en-US" sz="1400" b="1" dirty="0" smtClean="0">
              <a:latin typeface="微软雅黑" panose="020B0503020204020204" pitchFamily="34" charset="-122"/>
              <a:ea typeface="微软雅黑" panose="020B0503020204020204" pitchFamily="34" charset="-122"/>
            </a:endParaRPr>
          </a:p>
        </p:txBody>
      </p:sp>
      <p:sp>
        <p:nvSpPr>
          <p:cNvPr id="26" name="标题 3"/>
          <p:cNvSpPr txBox="1">
            <a:spLocks/>
          </p:cNvSpPr>
          <p:nvPr/>
        </p:nvSpPr>
        <p:spPr bwMode="auto">
          <a:xfrm>
            <a:off x="5714973" y="4916110"/>
            <a:ext cx="1922462" cy="51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lnSpc>
                <a:spcPct val="150000"/>
              </a:lnSpc>
              <a:defRPr/>
            </a:pPr>
            <a:endParaRPr lang="zh-CN" altLang="en-US" sz="1400" b="1" dirty="0" smtClean="0">
              <a:latin typeface="微软雅黑" panose="020B0503020204020204" pitchFamily="34" charset="-122"/>
              <a:ea typeface="微软雅黑" panose="020B0503020204020204" pitchFamily="34" charset="-122"/>
            </a:endParaRPr>
          </a:p>
        </p:txBody>
      </p:sp>
      <p:sp>
        <p:nvSpPr>
          <p:cNvPr id="19" name="标题 3"/>
          <p:cNvSpPr txBox="1">
            <a:spLocks/>
          </p:cNvSpPr>
          <p:nvPr/>
        </p:nvSpPr>
        <p:spPr bwMode="auto">
          <a:xfrm>
            <a:off x="642910" y="3915978"/>
            <a:ext cx="4143404" cy="100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285750" indent="-285750" eaLnBrk="1" hangingPunct="1">
              <a:lnSpc>
                <a:spcPct val="150000"/>
              </a:lnSpc>
              <a:buSzPct val="50000"/>
              <a:buFont typeface="Arial" panose="020B0604020202020204" pitchFamily="34" charset="0"/>
              <a:buChar char="•"/>
              <a:defRPr/>
            </a:pPr>
            <a:r>
              <a:rPr lang="en-US" altLang="zh-CN" sz="1400" b="1" dirty="0" smtClean="0">
                <a:latin typeface="ＭＳ Ｐゴシック" panose="020B0600070205080204" pitchFamily="50" charset="-128"/>
                <a:ea typeface="ＭＳ Ｐゴシック" panose="020B0600070205080204" pitchFamily="50" charset="-128"/>
              </a:rPr>
              <a:t>SG-</a:t>
            </a:r>
            <a:r>
              <a:rPr lang="en-US" altLang="zh-CN" sz="1400" b="1" dirty="0" err="1" smtClean="0">
                <a:latin typeface="ＭＳ Ｐゴシック" panose="020B0600070205080204" pitchFamily="50" charset="-128"/>
                <a:ea typeface="ＭＳ Ｐゴシック" panose="020B0600070205080204" pitchFamily="50" charset="-128"/>
              </a:rPr>
              <a:t>MixerDrum</a:t>
            </a:r>
            <a:r>
              <a:rPr lang="en-US" altLang="zh-CN" sz="1400" b="1" dirty="0" smtClean="0">
                <a:latin typeface="ＭＳ Ｐゴシック" panose="020B0600070205080204" pitchFamily="50" charset="-128"/>
                <a:ea typeface="ＭＳ Ｐゴシック" panose="020B0600070205080204" pitchFamily="50" charset="-128"/>
              </a:rPr>
              <a:t> ®</a:t>
            </a:r>
            <a:r>
              <a:rPr lang="ja-JP" altLang="en-US" sz="1400" b="1" dirty="0" smtClean="0">
                <a:latin typeface="ＭＳ Ｐゴシック" panose="020B0600070205080204" pitchFamily="50" charset="-128"/>
                <a:ea typeface="ＭＳ Ｐゴシック" panose="020B0600070205080204" pitchFamily="50" charset="-128"/>
              </a:rPr>
              <a:t>汚泥アルカリ性安定乾燥技術</a:t>
            </a:r>
            <a:endParaRPr lang="en-US" altLang="zh-CN" sz="1400" b="1" dirty="0" smtClean="0">
              <a:latin typeface="ＭＳ Ｐゴシック" panose="020B0600070205080204" pitchFamily="50" charset="-128"/>
              <a:ea typeface="ＭＳ Ｐゴシック" panose="020B0600070205080204" pitchFamily="50" charset="-128"/>
            </a:endParaRPr>
          </a:p>
          <a:p>
            <a:pPr marL="285750" indent="-285750" eaLnBrk="1" hangingPunct="1">
              <a:lnSpc>
                <a:spcPct val="150000"/>
              </a:lnSpc>
              <a:buSzPct val="50000"/>
              <a:buFont typeface="Arial" panose="020B0604020202020204" pitchFamily="34" charset="0"/>
              <a:buChar char="•"/>
              <a:defRPr/>
            </a:pPr>
            <a:r>
              <a:rPr lang="en-US" altLang="zh-CN" sz="1400" b="1" dirty="0" smtClean="0">
                <a:latin typeface="ＭＳ Ｐゴシック" panose="020B0600070205080204" pitchFamily="50" charset="-128"/>
                <a:ea typeface="ＭＳ Ｐゴシック" panose="020B0600070205080204" pitchFamily="50" charset="-128"/>
              </a:rPr>
              <a:t>SG-DACT ®</a:t>
            </a:r>
            <a:r>
              <a:rPr lang="ja-JP" altLang="en-US" sz="1400" b="1" dirty="0" smtClean="0">
                <a:latin typeface="ＭＳ Ｐゴシック" panose="020B0600070205080204" pitchFamily="50" charset="-128"/>
                <a:ea typeface="ＭＳ Ｐゴシック" panose="020B0600070205080204" pitchFamily="50" charset="-128"/>
              </a:rPr>
              <a:t>ドラム式動態好気高温発酵技術</a:t>
            </a:r>
            <a:endParaRPr lang="en-US" altLang="zh-CN" sz="1400" b="1" dirty="0" smtClean="0">
              <a:latin typeface="ＭＳ Ｐゴシック" panose="020B0600070205080204" pitchFamily="50" charset="-128"/>
              <a:ea typeface="ＭＳ Ｐゴシック" panose="020B0600070205080204" pitchFamily="50" charset="-128"/>
            </a:endParaRPr>
          </a:p>
          <a:p>
            <a:pPr marL="285750" indent="-285750" eaLnBrk="1" hangingPunct="1">
              <a:lnSpc>
                <a:spcPct val="150000"/>
              </a:lnSpc>
              <a:buSzPct val="50000"/>
              <a:buFont typeface="Arial" panose="020B0604020202020204" pitchFamily="34" charset="0"/>
              <a:buChar char="•"/>
              <a:defRPr/>
            </a:pPr>
            <a:r>
              <a:rPr lang="en-US" altLang="zh-CN" sz="1400" b="1" dirty="0" smtClean="0">
                <a:latin typeface="ＭＳ Ｐゴシック" panose="020B0600070205080204" pitchFamily="50" charset="-128"/>
                <a:ea typeface="ＭＳ Ｐゴシック" panose="020B0600070205080204" pitchFamily="50" charset="-128"/>
              </a:rPr>
              <a:t>TSBP®</a:t>
            </a:r>
            <a:r>
              <a:rPr lang="ja-JP" altLang="en-US" sz="1400" b="1" dirty="0" smtClean="0">
                <a:latin typeface="ＭＳ Ｐゴシック" panose="020B0600070205080204" pitchFamily="50" charset="-128"/>
                <a:ea typeface="ＭＳ Ｐゴシック" panose="020B0600070205080204" pitchFamily="50" charset="-128"/>
              </a:rPr>
              <a:t>ランク別・位相別嫌気消化技術</a:t>
            </a:r>
            <a:endParaRPr lang="zh-CN" altLang="en-US" sz="1400" b="1" dirty="0" smtClean="0">
              <a:latin typeface="ＭＳ Ｐゴシック" panose="020B0600070205080204" pitchFamily="50" charset="-128"/>
              <a:ea typeface="ＭＳ Ｐゴシック" panose="020B0600070205080204" pitchFamily="50" charset="-128"/>
            </a:endParaRPr>
          </a:p>
          <a:p>
            <a:pPr algn="ctr" eaLnBrk="1" hangingPunct="1">
              <a:lnSpc>
                <a:spcPct val="150000"/>
              </a:lnSpc>
              <a:defRPr/>
            </a:pPr>
            <a:endParaRPr lang="en-US" altLang="zh-CN" sz="1400" b="1" dirty="0" smtClean="0">
              <a:latin typeface="微软雅黑" panose="020B0503020204020204" pitchFamily="34" charset="-122"/>
              <a:ea typeface="微软雅黑" panose="020B0503020204020204" pitchFamily="34" charset="-122"/>
            </a:endParaRPr>
          </a:p>
          <a:p>
            <a:pPr algn="ctr" eaLnBrk="1" hangingPunct="1">
              <a:lnSpc>
                <a:spcPct val="150000"/>
              </a:lnSpc>
              <a:defRPr/>
            </a:pPr>
            <a:endParaRPr lang="zh-CN" altLang="en-US" b="1" dirty="0" smtClean="0">
              <a:solidFill>
                <a:srgbClr val="FF0000"/>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42908" y="649329"/>
            <a:ext cx="3929091" cy="436399"/>
          </a:xfrm>
          <a:prstGeom prst="round2DiagRect">
            <a:avLst>
              <a:gd name="adj1" fmla="val 0"/>
              <a:gd name="adj2" fmla="val 50000"/>
            </a:avLst>
          </a:prstGeom>
          <a:solidFill>
            <a:schemeClr val="accent5">
              <a:lumMod val="75000"/>
            </a:schemeClr>
          </a:solidFill>
        </p:spPr>
        <p:txBody>
          <a:bodyPr wrap="square" rtlCol="0">
            <a:spAutoFit/>
          </a:bodyPr>
          <a:lstStyle/>
          <a:p>
            <a:pPr indent="252000">
              <a:lnSpc>
                <a:spcPts val="1700"/>
              </a:lnSpc>
              <a:buFont typeface="Arial" pitchFamily="34" charset="0"/>
              <a:buChar char="•"/>
            </a:pPr>
            <a:r>
              <a:rPr lang="ja-JP" altLang="en-US" b="1" spc="300" dirty="0" smtClean="0">
                <a:solidFill>
                  <a:schemeClr val="bg1"/>
                </a:solidFill>
                <a:latin typeface="ＭＳ Ｐゴシック" panose="020B0600070205080204" pitchFamily="50" charset="-128"/>
                <a:ea typeface="ＭＳ Ｐゴシック" panose="020B0600070205080204" pitchFamily="50" charset="-128"/>
              </a:rPr>
              <a:t>汚水処理分野の核心的技術</a:t>
            </a:r>
            <a:endParaRPr lang="en-US" altLang="zh-CN" b="1" spc="300" dirty="0">
              <a:solidFill>
                <a:schemeClr val="bg1"/>
              </a:solidFill>
              <a:latin typeface="ＭＳ Ｐゴシック" panose="020B0600070205080204" pitchFamily="50" charset="-128"/>
              <a:ea typeface="ＭＳ Ｐゴシック" panose="020B0600070205080204" pitchFamily="50" charset="-128"/>
            </a:endParaRPr>
          </a:p>
        </p:txBody>
      </p:sp>
      <p:sp>
        <p:nvSpPr>
          <p:cNvPr id="21" name="文本框 15"/>
          <p:cNvSpPr txBox="1"/>
          <p:nvPr/>
        </p:nvSpPr>
        <p:spPr>
          <a:xfrm>
            <a:off x="-126224" y="126339"/>
            <a:ext cx="2162175" cy="461665"/>
          </a:xfrm>
          <a:prstGeom prst="rect">
            <a:avLst/>
          </a:prstGeom>
          <a:noFill/>
        </p:spPr>
        <p:txBody>
          <a:bodyPr wrap="square" rtlCol="0">
            <a:spAutoFit/>
          </a:bodyPr>
          <a:lstStyle/>
          <a:p>
            <a:pPr algn="ct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　　核心的技術</a:t>
            </a:r>
            <a:endParaRPr lang="zh-CN"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23" name="矩形 22"/>
          <p:cNvSpPr/>
          <p:nvPr/>
        </p:nvSpPr>
        <p:spPr>
          <a:xfrm>
            <a:off x="0" y="93401"/>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2060"/>
              </a:solidFill>
            </a:endParaRPr>
          </a:p>
        </p:txBody>
      </p:sp>
      <p:pic>
        <p:nvPicPr>
          <p:cNvPr id="35843" name="Picture 3"/>
          <p:cNvPicPr>
            <a:picLocks noChangeAspect="1" noChangeArrowheads="1"/>
          </p:cNvPicPr>
          <p:nvPr/>
        </p:nvPicPr>
        <p:blipFill>
          <a:blip r:embed="rId3" cstate="print"/>
          <a:srcRect/>
          <a:stretch>
            <a:fillRect/>
          </a:stretch>
        </p:blipFill>
        <p:spPr bwMode="auto">
          <a:xfrm>
            <a:off x="7470796" y="2841626"/>
            <a:ext cx="1571604" cy="992914"/>
          </a:xfrm>
          <a:prstGeom prst="roundRect">
            <a:avLst/>
          </a:prstGeom>
          <a:noFill/>
          <a:ln w="9525">
            <a:noFill/>
            <a:miter lim="800000"/>
            <a:headEnd/>
            <a:tailEnd/>
          </a:ln>
          <a:effectLst/>
        </p:spPr>
      </p:pic>
      <p:pic>
        <p:nvPicPr>
          <p:cNvPr id="17" name="Picture 13" descr="http://ww2.sinaimg.cn/large/59427f00jw1dtif9pidduj.jpg"/>
          <p:cNvPicPr>
            <a:picLocks noChangeArrowheads="1"/>
          </p:cNvPicPr>
          <p:nvPr/>
        </p:nvPicPr>
        <p:blipFill>
          <a:blip r:embed="rId4"/>
          <a:srcRect t="4047" b="17047"/>
          <a:stretch>
            <a:fillRect/>
          </a:stretch>
        </p:blipFill>
        <p:spPr bwMode="auto">
          <a:xfrm>
            <a:off x="5910878" y="3102491"/>
            <a:ext cx="1541442" cy="1171584"/>
          </a:xfrm>
          <a:prstGeom prst="roundRect">
            <a:avLst/>
          </a:prstGeom>
          <a:noFill/>
          <a:ln w="9525">
            <a:noFill/>
            <a:miter lim="800000"/>
            <a:headEnd/>
            <a:tailEnd/>
          </a:ln>
        </p:spPr>
      </p:pic>
      <p:pic>
        <p:nvPicPr>
          <p:cNvPr id="35845" name="Picture 5" descr="D:\联盟协会\水网\中持水务-2015环境技术案例\中持水务1-广东溢达纺织有限公司污水厂提标工程总承包项目\中持水务-溢达-厂区1.JPG"/>
          <p:cNvPicPr>
            <a:picLocks noChangeAspect="1" noChangeArrowheads="1"/>
          </p:cNvPicPr>
          <p:nvPr/>
        </p:nvPicPr>
        <p:blipFill>
          <a:blip r:embed="rId5" cstate="print"/>
          <a:srcRect/>
          <a:stretch>
            <a:fillRect/>
          </a:stretch>
        </p:blipFill>
        <p:spPr bwMode="auto">
          <a:xfrm>
            <a:off x="7508864" y="357172"/>
            <a:ext cx="1571636" cy="1093782"/>
          </a:xfrm>
          <a:prstGeom prst="roundRect">
            <a:avLst/>
          </a:prstGeom>
          <a:noFill/>
        </p:spPr>
      </p:pic>
      <p:pic>
        <p:nvPicPr>
          <p:cNvPr id="20" name="图片 19" descr="IMG_0160.JPG"/>
          <p:cNvPicPr>
            <a:picLocks noChangeAspect="1"/>
          </p:cNvPicPr>
          <p:nvPr/>
        </p:nvPicPr>
        <p:blipFill>
          <a:blip r:embed="rId6" cstate="print"/>
          <a:stretch>
            <a:fillRect/>
          </a:stretch>
        </p:blipFill>
        <p:spPr>
          <a:xfrm>
            <a:off x="7500958" y="1554157"/>
            <a:ext cx="1518748" cy="1089032"/>
          </a:xfrm>
          <a:prstGeom prst="roundRect">
            <a:avLst/>
          </a:prstGeom>
          <a:noFill/>
          <a:ln>
            <a:noFill/>
          </a:ln>
        </p:spPr>
      </p:pic>
      <p:pic>
        <p:nvPicPr>
          <p:cNvPr id="35846" name="Picture 6"/>
          <p:cNvPicPr>
            <a:picLocks noChangeAspect="1" noChangeArrowheads="1"/>
          </p:cNvPicPr>
          <p:nvPr/>
        </p:nvPicPr>
        <p:blipFill>
          <a:blip r:embed="rId7" cstate="print"/>
          <a:srcRect/>
          <a:stretch>
            <a:fillRect/>
          </a:stretch>
        </p:blipFill>
        <p:spPr bwMode="auto">
          <a:xfrm>
            <a:off x="5757445" y="867529"/>
            <a:ext cx="1484524" cy="995095"/>
          </a:xfrm>
          <a:prstGeom prst="roundRect">
            <a:avLst/>
          </a:prstGeom>
          <a:noFill/>
          <a:ln w="9525">
            <a:noFill/>
            <a:miter lim="800000"/>
            <a:headEnd/>
            <a:tailEnd/>
          </a:ln>
          <a:effectLst/>
        </p:spPr>
      </p:pic>
      <p:pic>
        <p:nvPicPr>
          <p:cNvPr id="35847" name="Picture 7"/>
          <p:cNvPicPr>
            <a:picLocks noChangeAspect="1" noChangeArrowheads="1"/>
          </p:cNvPicPr>
          <p:nvPr/>
        </p:nvPicPr>
        <p:blipFill>
          <a:blip r:embed="rId8" cstate="print"/>
          <a:srcRect/>
          <a:stretch>
            <a:fillRect/>
          </a:stretch>
        </p:blipFill>
        <p:spPr bwMode="auto">
          <a:xfrm>
            <a:off x="4696908" y="3969952"/>
            <a:ext cx="1428760" cy="1001702"/>
          </a:xfrm>
          <a:prstGeom prst="roundRect">
            <a:avLst/>
          </a:prstGeom>
          <a:noFill/>
          <a:ln w="9525">
            <a:noFill/>
            <a:miter lim="800000"/>
            <a:headEnd/>
            <a:tailEnd/>
          </a:ln>
          <a:effectLst/>
        </p:spPr>
      </p:pic>
    </p:spTree>
    <p:extLst>
      <p:ext uri="{BB962C8B-B14F-4D97-AF65-F5344CB8AC3E}">
        <p14:creationId xmlns:p14="http://schemas.microsoft.com/office/powerpoint/2010/main" val="23411138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029358" y="698071"/>
            <a:ext cx="5328592" cy="307777"/>
          </a:xfrm>
          <a:prstGeom prst="rect">
            <a:avLst/>
          </a:prstGeom>
          <a:noFill/>
        </p:spPr>
        <p:txBody>
          <a:bodyPr wrap="square" rtlCol="0">
            <a:spAutoFit/>
          </a:bodyPr>
          <a:lstStyle>
            <a:defPPr>
              <a:defRPr lang="zh-CN"/>
            </a:defPPr>
          </a:lstStyle>
          <a:p>
            <a:r>
              <a:rPr lang="zh-CN" altLang="en-US" sz="1400" b="1" dirty="0" smtClean="0">
                <a:latin typeface="ＭＳ Ｐゴシック" panose="020B0600070205080204" pitchFamily="50" charset="-128"/>
                <a:ea typeface="ＭＳ Ｐゴシック" panose="020B0600070205080204" pitchFamily="50" charset="-128"/>
              </a:rPr>
              <a:t>流域</a:t>
            </a:r>
            <a:r>
              <a:rPr lang="ja-JP" altLang="en-US" sz="1400" b="1" dirty="0" smtClean="0">
                <a:latin typeface="ＭＳ Ｐゴシック" panose="020B0600070205080204" pitchFamily="50" charset="-128"/>
                <a:ea typeface="ＭＳ Ｐゴシック" panose="020B0600070205080204" pitchFamily="50" charset="-128"/>
              </a:rPr>
              <a:t>整備分野の計画、技術</a:t>
            </a:r>
            <a:endParaRPr lang="zh-CN" altLang="en-US" sz="1400" b="1" dirty="0">
              <a:latin typeface="ＭＳ Ｐゴシック" panose="020B0600070205080204" pitchFamily="50" charset="-128"/>
              <a:ea typeface="ＭＳ Ｐゴシック" panose="020B0600070205080204" pitchFamily="50" charset="-128"/>
            </a:endParaRPr>
          </a:p>
        </p:txBody>
      </p:sp>
      <p:sp>
        <p:nvSpPr>
          <p:cNvPr id="20" name="TextBox 19"/>
          <p:cNvSpPr txBox="1"/>
          <p:nvPr/>
        </p:nvSpPr>
        <p:spPr>
          <a:xfrm>
            <a:off x="1002950" y="1643182"/>
            <a:ext cx="7862052" cy="738664"/>
          </a:xfrm>
          <a:prstGeom prst="rect">
            <a:avLst/>
          </a:prstGeom>
          <a:noFill/>
        </p:spPr>
        <p:txBody>
          <a:bodyPr wrap="square" rtlCol="0">
            <a:spAutoFit/>
          </a:bodyPr>
          <a:lstStyle>
            <a:defPPr>
              <a:defRPr lang="zh-CN"/>
            </a:defPPr>
          </a:lstStyle>
          <a:p>
            <a:pPr>
              <a:lnSpc>
                <a:spcPct val="150000"/>
              </a:lnSpc>
            </a:pPr>
            <a:r>
              <a:rPr lang="ja-JP" altLang="en-US" sz="1400" b="1" dirty="0" smtClean="0">
                <a:latin typeface="ＭＳ Ｐゴシック" panose="020B0600070205080204" pitchFamily="50" charset="-128"/>
                <a:ea typeface="ＭＳ Ｐゴシック" panose="020B0600070205080204" pitchFamily="50" charset="-128"/>
              </a:rPr>
              <a:t>汚水処理場のエネルギー自給率を高める分野の技術</a:t>
            </a:r>
            <a:endParaRPr lang="en-US" altLang="zh-CN" sz="1400" b="1" dirty="0" smtClean="0">
              <a:latin typeface="ＭＳ Ｐゴシック" panose="020B0600070205080204" pitchFamily="50" charset="-128"/>
              <a:ea typeface="ＭＳ Ｐゴシック" panose="020B0600070205080204" pitchFamily="50" charset="-128"/>
            </a:endParaRPr>
          </a:p>
          <a:p>
            <a:pPr>
              <a:lnSpc>
                <a:spcPct val="150000"/>
              </a:lnSpc>
            </a:pPr>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　　　 　 例：汚泥を厨房ごみや藁等の有機質といっしょに処理する分野の技術</a:t>
            </a:r>
            <a:r>
              <a:rPr lang="en-US" altLang="ja-JP"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a:t>
            </a:r>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嫌気、高温乾燥嫌気</a:t>
            </a:r>
            <a:r>
              <a:rPr lang="en-US" altLang="ja-JP"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a:t>
            </a:r>
            <a:endParaRPr lang="zh-CN" altLang="en-US" sz="1400" b="1" dirty="0">
              <a:solidFill>
                <a:schemeClr val="tx2">
                  <a:lumMod val="60000"/>
                  <a:lumOff val="40000"/>
                </a:schemeClr>
              </a:solidFill>
              <a:latin typeface="ＭＳ Ｐゴシック" panose="020B0600070205080204" pitchFamily="50" charset="-128"/>
              <a:ea typeface="ＭＳ Ｐゴシック" panose="020B0600070205080204" pitchFamily="50" charset="-128"/>
            </a:endParaRPr>
          </a:p>
        </p:txBody>
      </p:sp>
      <p:sp>
        <p:nvSpPr>
          <p:cNvPr id="21" name="TextBox 20"/>
          <p:cNvSpPr txBox="1"/>
          <p:nvPr/>
        </p:nvSpPr>
        <p:spPr>
          <a:xfrm>
            <a:off x="1002950" y="2363262"/>
            <a:ext cx="6061852" cy="307777"/>
          </a:xfrm>
          <a:prstGeom prst="rect">
            <a:avLst/>
          </a:prstGeom>
          <a:noFill/>
        </p:spPr>
        <p:txBody>
          <a:bodyPr wrap="square" rtlCol="0">
            <a:spAutoFit/>
          </a:bodyPr>
          <a:lstStyle>
            <a:defPPr>
              <a:defRPr lang="zh-CN"/>
            </a:defPPr>
          </a:lstStyle>
          <a:p>
            <a:r>
              <a:rPr lang="ja-JP" altLang="en-US" sz="1400" b="1" dirty="0" smtClean="0">
                <a:latin typeface="ＭＳ Ｐゴシック" panose="020B0600070205080204" pitchFamily="50" charset="-128"/>
                <a:ea typeface="ＭＳ Ｐゴシック" panose="020B0600070205080204" pitchFamily="50" charset="-128"/>
              </a:rPr>
              <a:t>汚水処理場の極限脱硝除リン技術、資源回収の推進、難分解有機物除去等</a:t>
            </a:r>
            <a:endParaRPr lang="zh-CN" altLang="en-US" sz="1400" b="1" dirty="0">
              <a:latin typeface="ＭＳ Ｐゴシック" panose="020B0600070205080204" pitchFamily="50" charset="-128"/>
              <a:ea typeface="ＭＳ Ｐゴシック" panose="020B0600070205080204" pitchFamily="50" charset="-128"/>
            </a:endParaRPr>
          </a:p>
        </p:txBody>
      </p:sp>
      <p:cxnSp>
        <p:nvCxnSpPr>
          <p:cNvPr id="23" name="直接连接符 22"/>
          <p:cNvCxnSpPr/>
          <p:nvPr/>
        </p:nvCxnSpPr>
        <p:spPr>
          <a:xfrm flipV="1">
            <a:off x="721508" y="1012526"/>
            <a:ext cx="410445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642910" y="2012514"/>
            <a:ext cx="4505154" cy="1392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642910" y="2694669"/>
            <a:ext cx="6233346" cy="1"/>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642910" y="3320116"/>
            <a:ext cx="426165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002950" y="3011334"/>
            <a:ext cx="5485788" cy="307777"/>
          </a:xfrm>
          <a:prstGeom prst="rect">
            <a:avLst/>
          </a:prstGeom>
          <a:noFill/>
        </p:spPr>
        <p:txBody>
          <a:bodyPr wrap="square" rtlCol="0">
            <a:spAutoFit/>
          </a:bodyPr>
          <a:lstStyle>
            <a:defPPr>
              <a:defRPr lang="zh-CN"/>
            </a:defPPr>
          </a:lstStyle>
          <a:p>
            <a:r>
              <a:rPr lang="ja-JP" altLang="en-US" sz="1400" b="1" dirty="0" smtClean="0">
                <a:latin typeface="ＭＳ Ｐゴシック" panose="020B0600070205080204" pitchFamily="50" charset="-128"/>
                <a:ea typeface="ＭＳ Ｐゴシック" panose="020B0600070205080204" pitchFamily="50" charset="-128"/>
              </a:rPr>
              <a:t>汚泥の深度脱水・深度処理分野の技術</a:t>
            </a:r>
            <a:endParaRPr lang="zh-CN" altLang="en-US" sz="1400" b="1" dirty="0">
              <a:latin typeface="ＭＳ Ｐゴシック" panose="020B0600070205080204" pitchFamily="50" charset="-128"/>
              <a:ea typeface="ＭＳ Ｐゴシック" panose="020B0600070205080204" pitchFamily="50" charset="-128"/>
            </a:endParaRPr>
          </a:p>
        </p:txBody>
      </p:sp>
      <p:sp>
        <p:nvSpPr>
          <p:cNvPr id="32" name="Freeform 28"/>
          <p:cNvSpPr>
            <a:spLocks noEditPoints="1"/>
          </p:cNvSpPr>
          <p:nvPr/>
        </p:nvSpPr>
        <p:spPr bwMode="auto">
          <a:xfrm>
            <a:off x="785220" y="770950"/>
            <a:ext cx="217730" cy="162018"/>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rgbClr val="00B050"/>
          </a:solidFill>
          <a:ln>
            <a:noFill/>
          </a:ln>
          <a:extLst/>
        </p:spPr>
        <p:txBody>
          <a:bodyPr vert="horz" wrap="square" lIns="91440" tIns="45720" rIns="91440" bIns="45720" numCol="1" anchor="t" anchorCtr="0" compatLnSpc="1">
            <a:prstTxWarp prst="textNoShape">
              <a:avLst/>
            </a:prstTxWarp>
          </a:bodyPr>
          <a:lstStyle/>
          <a:p>
            <a:endParaRPr lang="zh-CN" altLang="en-US" sz="1400" b="1" dirty="0">
              <a:ea typeface="微软雅黑" panose="020B0503020204020204" pitchFamily="34" charset="-122"/>
            </a:endParaRPr>
          </a:p>
        </p:txBody>
      </p:sp>
      <p:sp>
        <p:nvSpPr>
          <p:cNvPr id="33" name="Freeform 28"/>
          <p:cNvSpPr>
            <a:spLocks noEditPoints="1"/>
          </p:cNvSpPr>
          <p:nvPr/>
        </p:nvSpPr>
        <p:spPr bwMode="auto">
          <a:xfrm>
            <a:off x="713212" y="1787198"/>
            <a:ext cx="217730" cy="162018"/>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sz="1400" b="1" dirty="0">
              <a:ea typeface="微软雅黑" panose="020B0503020204020204" pitchFamily="34" charset="-122"/>
            </a:endParaRPr>
          </a:p>
        </p:txBody>
      </p:sp>
      <p:sp>
        <p:nvSpPr>
          <p:cNvPr id="34" name="Freeform 28"/>
          <p:cNvSpPr>
            <a:spLocks noEditPoints="1"/>
          </p:cNvSpPr>
          <p:nvPr/>
        </p:nvSpPr>
        <p:spPr bwMode="auto">
          <a:xfrm>
            <a:off x="713212" y="2435270"/>
            <a:ext cx="217730" cy="162018"/>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sz="1400" b="1" dirty="0">
              <a:ea typeface="微软雅黑" panose="020B0503020204020204" pitchFamily="34" charset="-122"/>
            </a:endParaRPr>
          </a:p>
        </p:txBody>
      </p:sp>
      <p:sp>
        <p:nvSpPr>
          <p:cNvPr id="35" name="Freeform 28"/>
          <p:cNvSpPr>
            <a:spLocks noEditPoints="1"/>
          </p:cNvSpPr>
          <p:nvPr/>
        </p:nvSpPr>
        <p:spPr bwMode="auto">
          <a:xfrm>
            <a:off x="713212" y="3104092"/>
            <a:ext cx="217730" cy="162018"/>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b="1" dirty="0">
              <a:ea typeface="微软雅黑" panose="020B0503020204020204" pitchFamily="34" charset="-122"/>
            </a:endParaRPr>
          </a:p>
        </p:txBody>
      </p:sp>
      <p:sp>
        <p:nvSpPr>
          <p:cNvPr id="36" name="矩形 35"/>
          <p:cNvSpPr/>
          <p:nvPr/>
        </p:nvSpPr>
        <p:spPr>
          <a:xfrm>
            <a:off x="1560523" y="2743530"/>
            <a:ext cx="4807726" cy="307777"/>
          </a:xfrm>
          <a:prstGeom prst="rect">
            <a:avLst/>
          </a:prstGeom>
        </p:spPr>
        <p:txBody>
          <a:bodyPr wrap="none">
            <a:spAutoFit/>
          </a:bodyPr>
          <a:lstStyle/>
          <a:p>
            <a:r>
              <a:rPr lang="ja-JP" altLang="en-US" sz="1400" b="1" dirty="0" smtClean="0">
                <a:solidFill>
                  <a:schemeClr val="tx2">
                    <a:lumMod val="60000"/>
                    <a:lumOff val="40000"/>
                  </a:schemeClr>
                </a:solidFill>
                <a:latin typeface="微软雅黑" panose="020B0503020204020204" pitchFamily="34" charset="-122"/>
                <a:ea typeface="微软雅黑" panose="020B0503020204020204" pitchFamily="34" charset="-122"/>
              </a:rPr>
              <a:t> </a:t>
            </a:r>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例：</a:t>
            </a:r>
            <a:r>
              <a:rPr lang="en-US" altLang="zh-CN"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TN&lt;3mg/L</a:t>
            </a:r>
            <a:r>
              <a:rPr lang="zh-CN"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a:t>
            </a:r>
            <a:r>
              <a:rPr lang="en-US" altLang="zh-CN"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TP&lt;0.1mg/L</a:t>
            </a:r>
            <a:r>
              <a:rPr lang="zh-CN"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等；</a:t>
            </a:r>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リン</a:t>
            </a:r>
            <a:r>
              <a:rPr lang="zh-CN"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回收等；</a:t>
            </a:r>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高級酸化技術等</a:t>
            </a:r>
            <a:endParaRPr lang="zh-CN" altLang="en-US" sz="1400" b="1" dirty="0">
              <a:solidFill>
                <a:schemeClr val="tx2">
                  <a:lumMod val="60000"/>
                  <a:lumOff val="40000"/>
                </a:schemeClr>
              </a:solidFill>
              <a:latin typeface="ＭＳ Ｐゴシック" panose="020B0600070205080204" pitchFamily="50" charset="-128"/>
              <a:ea typeface="ＭＳ Ｐゴシック" panose="020B0600070205080204" pitchFamily="50" charset="-128"/>
            </a:endParaRPr>
          </a:p>
        </p:txBody>
      </p:sp>
      <p:sp>
        <p:nvSpPr>
          <p:cNvPr id="38" name="矩形 37"/>
          <p:cNvSpPr/>
          <p:nvPr/>
        </p:nvSpPr>
        <p:spPr>
          <a:xfrm>
            <a:off x="1540890" y="3345896"/>
            <a:ext cx="2722220" cy="307777"/>
          </a:xfrm>
          <a:prstGeom prst="rect">
            <a:avLst/>
          </a:prstGeom>
        </p:spPr>
        <p:txBody>
          <a:bodyPr wrap="none">
            <a:spAutoFit/>
          </a:bodyPr>
          <a:lstStyle/>
          <a:p>
            <a:r>
              <a:rPr lang="ja-JP" altLang="en-US" sz="1400" b="1" dirty="0" smtClean="0">
                <a:solidFill>
                  <a:schemeClr val="tx2">
                    <a:lumMod val="60000"/>
                    <a:lumOff val="40000"/>
                  </a:schemeClr>
                </a:solidFill>
                <a:latin typeface="微软雅黑" panose="020B0503020204020204" pitchFamily="34" charset="-122"/>
                <a:ea typeface="微软雅黑" panose="020B0503020204020204" pitchFamily="34" charset="-122"/>
              </a:rPr>
              <a:t> </a:t>
            </a:r>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例：深度脱水設備、炭化、焼却等</a:t>
            </a:r>
            <a:endParaRPr lang="zh-CN" altLang="en-US" sz="1400" b="1" dirty="0">
              <a:solidFill>
                <a:schemeClr val="tx2">
                  <a:lumMod val="60000"/>
                  <a:lumOff val="40000"/>
                </a:schemeClr>
              </a:solidFill>
              <a:latin typeface="ＭＳ Ｐゴシック" panose="020B0600070205080204" pitchFamily="50" charset="-128"/>
              <a:ea typeface="ＭＳ Ｐゴシック" panose="020B0600070205080204" pitchFamily="50" charset="-128"/>
            </a:endParaRPr>
          </a:p>
        </p:txBody>
      </p:sp>
      <p:sp>
        <p:nvSpPr>
          <p:cNvPr id="39" name="矩形 38"/>
          <p:cNvSpPr/>
          <p:nvPr/>
        </p:nvSpPr>
        <p:spPr>
          <a:xfrm>
            <a:off x="1592197" y="1137955"/>
            <a:ext cx="4190571" cy="523220"/>
          </a:xfrm>
          <a:prstGeom prst="rect">
            <a:avLst/>
          </a:prstGeom>
        </p:spPr>
        <p:txBody>
          <a:bodyPr wrap="none">
            <a:spAutoFit/>
          </a:bodyPr>
          <a:lstStyle/>
          <a:p>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ポイント汚染源制御</a:t>
            </a:r>
            <a:r>
              <a:rPr lang="zh-CN"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a:t>
            </a:r>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内部汚染源制御</a:t>
            </a:r>
            <a:r>
              <a:rPr lang="zh-CN"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a:t>
            </a:r>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生態系修復</a:t>
            </a:r>
            <a:r>
              <a:rPr lang="zh-CN"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a:t>
            </a:r>
            <a:endPar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endParaRPr>
          </a:p>
          <a:p>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農業エリア汚染源制御</a:t>
            </a:r>
            <a:r>
              <a:rPr lang="zh-CN"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a:t>
            </a:r>
            <a:r>
              <a:rPr lang="ja-JP" altLang="en-US" sz="1400" b="1" dirty="0" smtClean="0">
                <a:solidFill>
                  <a:schemeClr val="tx2">
                    <a:lumMod val="60000"/>
                    <a:lumOff val="40000"/>
                  </a:schemeClr>
                </a:solidFill>
                <a:latin typeface="ＭＳ Ｐゴシック" panose="020B0600070205080204" pitchFamily="50" charset="-128"/>
                <a:ea typeface="ＭＳ Ｐゴシック" panose="020B0600070205080204" pitchFamily="50" charset="-128"/>
              </a:rPr>
              <a:t>長期的管理メカニズム等</a:t>
            </a:r>
            <a:endParaRPr lang="zh-CN" altLang="en-US" sz="1400" b="1" dirty="0">
              <a:solidFill>
                <a:schemeClr val="tx2">
                  <a:lumMod val="60000"/>
                  <a:lumOff val="40000"/>
                </a:schemeClr>
              </a:solidFill>
              <a:latin typeface="ＭＳ Ｐゴシック" panose="020B0600070205080204" pitchFamily="50" charset="-128"/>
              <a:ea typeface="ＭＳ Ｐゴシック" panose="020B0600070205080204" pitchFamily="50" charset="-128"/>
            </a:endParaRPr>
          </a:p>
        </p:txBody>
      </p:sp>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472" y="3857634"/>
            <a:ext cx="2258725" cy="11251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357950" y="3938607"/>
            <a:ext cx="2354936" cy="11763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3" name="Picture 4"/>
          <p:cNvPicPr>
            <a:picLocks noChangeAspect="1" noChangeArrowheads="1"/>
          </p:cNvPicPr>
          <p:nvPr/>
        </p:nvPicPr>
        <p:blipFill>
          <a:blip r:embed="rId5" cstate="print"/>
          <a:srcRect/>
          <a:stretch>
            <a:fillRect/>
          </a:stretch>
        </p:blipFill>
        <p:spPr bwMode="auto">
          <a:xfrm>
            <a:off x="3500431" y="4017973"/>
            <a:ext cx="2188117" cy="10179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文本框 15"/>
          <p:cNvSpPr txBox="1"/>
          <p:nvPr/>
        </p:nvSpPr>
        <p:spPr>
          <a:xfrm>
            <a:off x="-500098" y="104101"/>
            <a:ext cx="4071934" cy="461665"/>
          </a:xfrm>
          <a:prstGeom prst="rect">
            <a:avLst/>
          </a:prstGeom>
          <a:noFill/>
        </p:spPr>
        <p:txBody>
          <a:bodyPr wrap="square" rtlCol="0">
            <a:spAutoFit/>
          </a:bodyPr>
          <a:lstStyle/>
          <a:p>
            <a:pPr algn="ct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今後</a:t>
            </a:r>
            <a:r>
              <a:rPr lang="ja-JP"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rPr>
              <a:t>の</a:t>
            </a:r>
            <a:r>
              <a:rPr lang="ja-JP" altLang="en-US" sz="2400" b="1" dirty="0" smtClean="0">
                <a:solidFill>
                  <a:schemeClr val="accent6">
                    <a:lumMod val="75000"/>
                  </a:schemeClr>
                </a:solidFill>
                <a:latin typeface="ＭＳ Ｐゴシック" panose="020B0600070205080204" pitchFamily="50" charset="-128"/>
                <a:ea typeface="ＭＳ Ｐゴシック" panose="020B0600070205080204" pitchFamily="50" charset="-128"/>
              </a:rPr>
              <a:t>技術動向</a:t>
            </a:r>
            <a:endParaRPr lang="zh-CN" altLang="en-US" sz="2400" b="1" dirty="0">
              <a:solidFill>
                <a:schemeClr val="accent6">
                  <a:lumMod val="75000"/>
                </a:schemeClr>
              </a:solidFill>
              <a:latin typeface="ＭＳ Ｐゴシック" panose="020B0600070205080204" pitchFamily="50" charset="-128"/>
              <a:ea typeface="ＭＳ Ｐゴシック" panose="020B0600070205080204" pitchFamily="50" charset="-128"/>
            </a:endParaRPr>
          </a:p>
        </p:txBody>
      </p:sp>
      <p:sp>
        <p:nvSpPr>
          <p:cNvPr id="28" name="矩形 27"/>
          <p:cNvSpPr/>
          <p:nvPr/>
        </p:nvSpPr>
        <p:spPr>
          <a:xfrm>
            <a:off x="0" y="93401"/>
            <a:ext cx="171450" cy="428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2060"/>
              </a:solidFill>
            </a:endParaRPr>
          </a:p>
        </p:txBody>
      </p:sp>
    </p:spTree>
    <p:extLst>
      <p:ext uri="{BB962C8B-B14F-4D97-AF65-F5344CB8AC3E}">
        <p14:creationId xmlns:p14="http://schemas.microsoft.com/office/powerpoint/2010/main" val="23411138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srcRect/>
          <a:stretch>
            <a:fillRect/>
          </a:stretch>
        </p:blipFill>
        <p:spPr bwMode="auto">
          <a:xfrm>
            <a:off x="130" y="2569774"/>
            <a:ext cx="9140825" cy="4225925"/>
          </a:xfrm>
          <a:prstGeom prst="rect">
            <a:avLst/>
          </a:prstGeom>
          <a:noFill/>
          <a:ln w="9525">
            <a:noFill/>
            <a:miter lim="800000"/>
            <a:headEnd/>
            <a:tailEnd/>
          </a:ln>
        </p:spPr>
      </p:pic>
      <p:pic>
        <p:nvPicPr>
          <p:cNvPr id="5" name="Picture 6" descr="D:\201207-201310 中持环保\5企业策划\水务Logo（竖版）.png"/>
          <p:cNvPicPr>
            <a:picLocks noChangeAspect="1" noChangeArrowheads="1"/>
          </p:cNvPicPr>
          <p:nvPr/>
        </p:nvPicPr>
        <p:blipFill>
          <a:blip r:embed="rId4"/>
          <a:srcRect/>
          <a:stretch>
            <a:fillRect/>
          </a:stretch>
        </p:blipFill>
        <p:spPr bwMode="auto">
          <a:xfrm>
            <a:off x="8572528" y="-18"/>
            <a:ext cx="571504" cy="1071570"/>
          </a:xfrm>
          <a:prstGeom prst="rect">
            <a:avLst/>
          </a:prstGeom>
          <a:noFill/>
          <a:ln w="9525">
            <a:noFill/>
            <a:miter lim="800000"/>
            <a:headEnd/>
            <a:tailEnd/>
          </a:ln>
        </p:spPr>
      </p:pic>
      <p:sp>
        <p:nvSpPr>
          <p:cNvPr id="7" name="矩形 6"/>
          <p:cNvSpPr/>
          <p:nvPr/>
        </p:nvSpPr>
        <p:spPr>
          <a:xfrm>
            <a:off x="2987824" y="1000114"/>
            <a:ext cx="5227514" cy="3139321"/>
          </a:xfrm>
          <a:prstGeom prst="rect">
            <a:avLst/>
          </a:prstGeom>
          <a:noFill/>
          <a:effectLst>
            <a:glow rad="63500">
              <a:schemeClr val="accent2">
                <a:satMod val="175000"/>
                <a:alpha val="40000"/>
              </a:schemeClr>
            </a:glow>
          </a:effectLst>
        </p:spPr>
        <p:txBody>
          <a:bodyPr wrap="square" lIns="91440" tIns="45720" rIns="91440" bIns="45720">
            <a:spAutoFit/>
          </a:bodyPr>
          <a:lstStyle/>
          <a:p>
            <a:pPr algn="ctr"/>
            <a:r>
              <a:rPr lang="ja-JP" altLang="en-US" sz="7200" b="1" i="1" dirty="0" smtClean="0">
                <a:ln w="1905"/>
                <a:solidFill>
                  <a:srgbClr val="003399"/>
                </a:solidFill>
                <a:effectLst>
                  <a:innerShdw blurRad="69850" dist="43180" dir="5400000">
                    <a:srgbClr val="000000">
                      <a:alpha val="65000"/>
                    </a:srgbClr>
                  </a:innerShdw>
                </a:effectLst>
                <a:latin typeface="ＭＳ Ｐゴシック" panose="020B0600070205080204" pitchFamily="50" charset="-128"/>
                <a:ea typeface="ＭＳ Ｐゴシック" panose="020B0600070205080204" pitchFamily="50" charset="-128"/>
              </a:rPr>
              <a:t>ありがとう</a:t>
            </a:r>
          </a:p>
          <a:p>
            <a:pPr algn="ctr"/>
            <a:r>
              <a:rPr lang="ja-JP" altLang="en-US" sz="7200" b="1" i="1" dirty="0" smtClean="0">
                <a:ln w="1905"/>
                <a:solidFill>
                  <a:srgbClr val="003399"/>
                </a:solidFill>
                <a:effectLst>
                  <a:innerShdw blurRad="69850" dist="43180" dir="5400000">
                    <a:srgbClr val="000000">
                      <a:alpha val="65000"/>
                    </a:srgbClr>
                  </a:innerShdw>
                </a:effectLst>
                <a:latin typeface="ＭＳ Ｐゴシック" panose="020B0600070205080204" pitchFamily="50" charset="-128"/>
                <a:ea typeface="ＭＳ Ｐゴシック" panose="020B0600070205080204" pitchFamily="50" charset="-128"/>
              </a:rPr>
              <a:t>ございました</a:t>
            </a:r>
            <a:endParaRPr lang="en-US" altLang="zh-CN" sz="7200" b="1" i="1" cap="none" spc="0" dirty="0" smtClean="0">
              <a:ln w="1905"/>
              <a:solidFill>
                <a:srgbClr val="003399"/>
              </a:solidFill>
              <a:effectLst>
                <a:innerShdw blurRad="69850" dist="43180" dir="5400000">
                  <a:srgbClr val="000000">
                    <a:alpha val="65000"/>
                  </a:srgbClr>
                </a:innerShdw>
              </a:effectLst>
              <a:latin typeface="ＭＳ Ｐゴシック" panose="020B0600070205080204" pitchFamily="50" charset="-128"/>
              <a:ea typeface="ＭＳ Ｐゴシック" panose="020B0600070205080204" pitchFamily="50" charset="-128"/>
            </a:endParaRPr>
          </a:p>
          <a:p>
            <a:pPr algn="ctr"/>
            <a:r>
              <a:rPr lang="en-US" altLang="zh-CN" sz="5400" b="1" i="1" dirty="0" smtClean="0">
                <a:ln w="1905"/>
                <a:solidFill>
                  <a:srgbClr val="003399"/>
                </a:solidFill>
                <a:effectLst>
                  <a:innerShdw blurRad="69850" dist="43180" dir="5400000">
                    <a:srgbClr val="000000">
                      <a:alpha val="65000"/>
                    </a:srgbClr>
                  </a:innerShdw>
                </a:effectLst>
                <a:latin typeface="ＭＳ Ｐゴシック" panose="020B0600070205080204" pitchFamily="50" charset="-128"/>
                <a:ea typeface="ＭＳ Ｐゴシック" panose="020B0600070205080204" pitchFamily="50" charset="-128"/>
              </a:rPr>
              <a:t>Thanks</a:t>
            </a:r>
            <a:endParaRPr lang="zh-CN" altLang="en-US" sz="5400" b="1" i="1" cap="none" spc="0" dirty="0">
              <a:ln w="1905"/>
              <a:solidFill>
                <a:srgbClr val="003399"/>
              </a:solidFill>
              <a:effectLst>
                <a:innerShdw blurRad="69850" dist="43180" dir="5400000">
                  <a:srgbClr val="000000">
                    <a:alpha val="65000"/>
                  </a:srgbClr>
                </a:innerShdw>
              </a:effectLst>
              <a:latin typeface="ＭＳ Ｐゴシック" panose="020B0600070205080204" pitchFamily="50" charset="-128"/>
              <a:ea typeface="ＭＳ Ｐゴシック" panose="020B0600070205080204" pitchFamily="50" charset="-128"/>
            </a:endParaRPr>
          </a:p>
        </p:txBody>
      </p:sp>
      <p:sp>
        <p:nvSpPr>
          <p:cNvPr id="2" name="テキスト ボックス 1"/>
          <p:cNvSpPr txBox="1"/>
          <p:nvPr/>
        </p:nvSpPr>
        <p:spPr>
          <a:xfrm>
            <a:off x="467544" y="2715767"/>
            <a:ext cx="2736304" cy="1815882"/>
          </a:xfrm>
          <a:prstGeom prst="rect">
            <a:avLst/>
          </a:prstGeom>
          <a:solidFill>
            <a:schemeClr val="bg1"/>
          </a:solidFill>
        </p:spPr>
        <p:txBody>
          <a:bodyPr wrap="square" rtlCol="0">
            <a:spAutoFit/>
          </a:bodyPr>
          <a:lstStyle/>
          <a:p>
            <a:endParaRPr lang="ja-JP" altLang="en-US" sz="1400" dirty="0" smtClean="0">
              <a:solidFill>
                <a:schemeClr val="bg1">
                  <a:lumMod val="50000"/>
                </a:schemeClr>
              </a:solidFill>
              <a:latin typeface="HGS行書体" panose="03000600000000000000" pitchFamily="66" charset="-128"/>
              <a:ea typeface="HGS行書体" panose="03000600000000000000" pitchFamily="66" charset="-128"/>
            </a:endParaRPr>
          </a:p>
          <a:p>
            <a:endParaRPr lang="ja-JP" altLang="en-US" sz="1400" dirty="0">
              <a:solidFill>
                <a:schemeClr val="bg1">
                  <a:lumMod val="50000"/>
                </a:schemeClr>
              </a:solidFill>
              <a:latin typeface="HGS行書体" panose="03000600000000000000" pitchFamily="66" charset="-128"/>
              <a:ea typeface="HGS行書体" panose="03000600000000000000" pitchFamily="66" charset="-128"/>
            </a:endParaRPr>
          </a:p>
          <a:p>
            <a:endParaRPr lang="ja-JP" altLang="en-US" sz="1400" dirty="0" smtClean="0">
              <a:solidFill>
                <a:schemeClr val="bg1">
                  <a:lumMod val="50000"/>
                </a:schemeClr>
              </a:solidFill>
              <a:latin typeface="HGS行書体" panose="03000600000000000000" pitchFamily="66" charset="-128"/>
              <a:ea typeface="HGS行書体" panose="03000600000000000000" pitchFamily="66" charset="-128"/>
            </a:endParaRPr>
          </a:p>
          <a:p>
            <a:r>
              <a:rPr lang="ja-JP" altLang="en-US" sz="1400" dirty="0" smtClean="0">
                <a:solidFill>
                  <a:schemeClr val="bg1">
                    <a:lumMod val="50000"/>
                  </a:schemeClr>
                </a:solidFill>
                <a:latin typeface="HGS行書体" panose="03000600000000000000" pitchFamily="66" charset="-128"/>
                <a:ea typeface="HGS行書体" panose="03000600000000000000" pitchFamily="66" charset="-128"/>
              </a:rPr>
              <a:t>行く</a:t>
            </a:r>
            <a:r>
              <a:rPr lang="ja-JP" altLang="en-US" sz="1400" dirty="0">
                <a:solidFill>
                  <a:schemeClr val="bg1">
                    <a:lumMod val="50000"/>
                  </a:schemeClr>
                </a:solidFill>
                <a:latin typeface="HGS行書体" panose="03000600000000000000" pitchFamily="66" charset="-128"/>
                <a:ea typeface="HGS行書体" panose="03000600000000000000" pitchFamily="66" charset="-128"/>
              </a:rPr>
              <a:t>ところの道に中正にして</a:t>
            </a:r>
            <a:r>
              <a:rPr lang="ja-JP" altLang="en-US" sz="1400" dirty="0" smtClean="0">
                <a:solidFill>
                  <a:schemeClr val="bg1">
                    <a:lumMod val="50000"/>
                  </a:schemeClr>
                </a:solidFill>
                <a:latin typeface="HGS行書体" panose="03000600000000000000" pitchFamily="66" charset="-128"/>
                <a:ea typeface="HGS行書体" panose="03000600000000000000" pitchFamily="66" charset="-128"/>
              </a:rPr>
              <a:t>、</a:t>
            </a:r>
          </a:p>
          <a:p>
            <a:r>
              <a:rPr lang="ja-JP" altLang="en-US" sz="1400" dirty="0" smtClean="0">
                <a:solidFill>
                  <a:schemeClr val="bg1">
                    <a:lumMod val="50000"/>
                  </a:schemeClr>
                </a:solidFill>
                <a:latin typeface="HGS行書体" panose="03000600000000000000" pitchFamily="66" charset="-128"/>
                <a:ea typeface="HGS行書体" panose="03000600000000000000" pitchFamily="66" charset="-128"/>
              </a:rPr>
              <a:t>務</a:t>
            </a:r>
            <a:r>
              <a:rPr lang="ja-JP" altLang="en-US" sz="1400" dirty="0" err="1" smtClean="0">
                <a:solidFill>
                  <a:schemeClr val="bg1">
                    <a:lumMod val="50000"/>
                  </a:schemeClr>
                </a:solidFill>
                <a:latin typeface="HGS行書体" panose="03000600000000000000" pitchFamily="66" charset="-128"/>
                <a:ea typeface="HGS行書体" panose="03000600000000000000" pitchFamily="66" charset="-128"/>
              </a:rPr>
              <a:t>むる</a:t>
            </a:r>
            <a:r>
              <a:rPr lang="ja-JP" altLang="en-US" sz="1400" dirty="0">
                <a:solidFill>
                  <a:schemeClr val="bg1">
                    <a:lumMod val="50000"/>
                  </a:schemeClr>
                </a:solidFill>
                <a:latin typeface="HGS行書体" panose="03000600000000000000" pitchFamily="66" charset="-128"/>
                <a:ea typeface="HGS行書体" panose="03000600000000000000" pitchFamily="66" charset="-128"/>
              </a:rPr>
              <a:t>ところの</a:t>
            </a:r>
            <a:r>
              <a:rPr lang="ja-JP" altLang="en-US" sz="1400" dirty="0" smtClean="0">
                <a:solidFill>
                  <a:schemeClr val="bg1">
                    <a:lumMod val="50000"/>
                  </a:schemeClr>
                </a:solidFill>
                <a:latin typeface="HGS行書体" panose="03000600000000000000" pitchFamily="66" charset="-128"/>
                <a:ea typeface="HGS行書体" panose="03000600000000000000" pitchFamily="66" charset="-128"/>
              </a:rPr>
              <a:t>業に持久たらん。</a:t>
            </a:r>
          </a:p>
          <a:p>
            <a:r>
              <a:rPr lang="ja-JP" altLang="en-US" sz="1400" dirty="0" smtClean="0">
                <a:solidFill>
                  <a:schemeClr val="bg1">
                    <a:lumMod val="50000"/>
                  </a:schemeClr>
                </a:solidFill>
                <a:latin typeface="HGS行書体" panose="03000600000000000000" pitchFamily="66" charset="-128"/>
                <a:ea typeface="HGS行書体" panose="03000600000000000000" pitchFamily="66" charset="-128"/>
              </a:rPr>
              <a:t>環境</a:t>
            </a:r>
            <a:r>
              <a:rPr lang="ja-JP" altLang="en-US" sz="1400" dirty="0">
                <a:solidFill>
                  <a:schemeClr val="bg1">
                    <a:lumMod val="50000"/>
                  </a:schemeClr>
                </a:solidFill>
                <a:latin typeface="HGS行書体" panose="03000600000000000000" pitchFamily="66" charset="-128"/>
                <a:ea typeface="HGS行書体" panose="03000600000000000000" pitchFamily="66" charset="-128"/>
              </a:rPr>
              <a:t>保護のブランドを築き上げ</a:t>
            </a:r>
            <a:r>
              <a:rPr lang="ja-JP" altLang="en-US" sz="1400" dirty="0" smtClean="0">
                <a:solidFill>
                  <a:schemeClr val="bg1">
                    <a:lumMod val="50000"/>
                  </a:schemeClr>
                </a:solidFill>
                <a:latin typeface="HGS行書体" panose="03000600000000000000" pitchFamily="66" charset="-128"/>
                <a:ea typeface="HGS行書体" panose="03000600000000000000" pitchFamily="66" charset="-128"/>
              </a:rPr>
              <a:t>、</a:t>
            </a:r>
          </a:p>
          <a:p>
            <a:r>
              <a:rPr lang="ja-JP" altLang="en-US" sz="1400" dirty="0" smtClean="0">
                <a:solidFill>
                  <a:schemeClr val="bg1">
                    <a:lumMod val="50000"/>
                  </a:schemeClr>
                </a:solidFill>
                <a:latin typeface="HGS行書体" panose="03000600000000000000" pitchFamily="66" charset="-128"/>
                <a:ea typeface="HGS行書体" panose="03000600000000000000" pitchFamily="66" charset="-128"/>
              </a:rPr>
              <a:t>生態</a:t>
            </a:r>
            <a:r>
              <a:rPr lang="ja-JP" altLang="en-US" sz="1400" dirty="0">
                <a:solidFill>
                  <a:schemeClr val="bg1">
                    <a:lumMod val="50000"/>
                  </a:schemeClr>
                </a:solidFill>
                <a:latin typeface="HGS行書体" panose="03000600000000000000" pitchFamily="66" charset="-128"/>
                <a:ea typeface="HGS行書体" panose="03000600000000000000" pitchFamily="66" charset="-128"/>
              </a:rPr>
              <a:t>文明を実現する</a:t>
            </a:r>
            <a:r>
              <a:rPr lang="ja-JP" altLang="en-US" sz="1400" dirty="0" smtClean="0">
                <a:solidFill>
                  <a:schemeClr val="bg1">
                    <a:lumMod val="50000"/>
                  </a:schemeClr>
                </a:solidFill>
                <a:latin typeface="HGS行書体" panose="03000600000000000000" pitchFamily="66" charset="-128"/>
                <a:ea typeface="HGS行書体" panose="03000600000000000000" pitchFamily="66" charset="-128"/>
              </a:rPr>
              <a:t>。</a:t>
            </a:r>
          </a:p>
          <a:p>
            <a:endParaRPr lang="zh-CN" altLang="en-US" sz="1400" dirty="0">
              <a:solidFill>
                <a:schemeClr val="bg1">
                  <a:lumMod val="50000"/>
                </a:schemeClr>
              </a:solidFill>
              <a:latin typeface="HGS行書体" panose="03000600000000000000" pitchFamily="66" charset="-128"/>
              <a:ea typeface="HGS行書体" panose="03000600000000000000" pitchFamily="66" charset="-128"/>
            </a:endParaRPr>
          </a:p>
        </p:txBody>
      </p:sp>
      <p:sp>
        <p:nvSpPr>
          <p:cNvPr id="3" name="テキスト ボックス 2"/>
          <p:cNvSpPr txBox="1"/>
          <p:nvPr/>
        </p:nvSpPr>
        <p:spPr>
          <a:xfrm>
            <a:off x="3203848" y="3507854"/>
            <a:ext cx="792088" cy="369332"/>
          </a:xfrm>
          <a:prstGeom prst="rect">
            <a:avLst/>
          </a:prstGeom>
          <a:solidFill>
            <a:schemeClr val="bg1"/>
          </a:solidFill>
        </p:spPr>
        <p:txBody>
          <a:bodyPr wrap="square" rtlCol="0">
            <a:spAutoFit/>
          </a:bodyPr>
          <a:lstStyle/>
          <a:p>
            <a:endParaRPr kumimoji="1" lang="ja-JP" alt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顶峰">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Mod val="20000"/>
            <a:lumOff val="80000"/>
          </a:schemeClr>
        </a:solidFill>
        <a:ln w="19050">
          <a:solidFill>
            <a:srgbClr val="0070C0"/>
          </a:solidFill>
          <a:prstDash val="sysDot"/>
        </a:ln>
      </a:spPr>
      <a:bodyPr/>
      <a:lstStyle>
        <a:defPPr marL="180000">
          <a:lnSpc>
            <a:spcPct val="175000"/>
          </a:lnSpc>
          <a:buClr>
            <a:srgbClr val="C00000"/>
          </a:buClr>
          <a:buFont typeface="微软雅黑" panose="020B0503020204020204" pitchFamily="34" charset="-122"/>
          <a:buChar char="★"/>
          <a:defRPr sz="1400" dirty="0" smtClean="0">
            <a:latin typeface="微软雅黑" panose="020B0503020204020204" pitchFamily="34" charset="-122"/>
            <a:ea typeface="微软雅黑" panose="020B0503020204020204" pitchFamily="34" charset="-122"/>
          </a:defRPr>
        </a:defPPr>
      </a:lst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9545</TotalTime>
  <Words>1228</Words>
  <Application>Microsoft Office PowerPoint</Application>
  <PresentationFormat>画面に合わせる (16:9)</PresentationFormat>
  <Paragraphs>210</Paragraphs>
  <Slides>20</Slides>
  <Notes>8</Notes>
  <HiddenSlides>0</HiddenSlides>
  <MMClips>0</MMClips>
  <ScaleCrop>false</ScaleCrop>
  <HeadingPairs>
    <vt:vector size="8" baseType="variant">
      <vt:variant>
        <vt:lpstr>使用されているフォント</vt:lpstr>
      </vt:variant>
      <vt:variant>
        <vt:i4>10</vt:i4>
      </vt:variant>
      <vt:variant>
        <vt:lpstr>テーマ</vt:lpstr>
      </vt:variant>
      <vt:variant>
        <vt:i4>1</vt:i4>
      </vt:variant>
      <vt:variant>
        <vt:lpstr>埋め込まれた OLE サーバー</vt:lpstr>
      </vt:variant>
      <vt:variant>
        <vt:i4>2</vt:i4>
      </vt:variant>
      <vt:variant>
        <vt:lpstr>スライド タイトル</vt:lpstr>
      </vt:variant>
      <vt:variant>
        <vt:i4>20</vt:i4>
      </vt:variant>
    </vt:vector>
  </HeadingPairs>
  <TitlesOfParts>
    <vt:vector size="33" baseType="lpstr">
      <vt:lpstr>Arial Unicode MS</vt:lpstr>
      <vt:lpstr>仿宋_GB2312</vt:lpstr>
      <vt:lpstr>HGS行書体</vt:lpstr>
      <vt:lpstr>微软雅黑</vt:lpstr>
      <vt:lpstr>ＭＳ Ｐゴシック</vt:lpstr>
      <vt:lpstr>黑体</vt:lpstr>
      <vt:lpstr>宋体</vt:lpstr>
      <vt:lpstr>Arial</vt:lpstr>
      <vt:lpstr>Calibri</vt:lpstr>
      <vt:lpstr>Times New Roman</vt:lpstr>
      <vt:lpstr>Office 主题</vt:lpstr>
      <vt:lpstr>位图图像</vt:lpstr>
      <vt:lpstr>Acrobat Document</vt:lpstr>
      <vt:lpstr>中持水務股份有限公司紹介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aa</dc:creator>
  <cp:lastModifiedBy>太田 圭</cp:lastModifiedBy>
  <cp:revision>507</cp:revision>
  <cp:lastPrinted>2015-03-20T08:48:55Z</cp:lastPrinted>
  <dcterms:created xsi:type="dcterms:W3CDTF">2014-04-08T06:07:11Z</dcterms:created>
  <dcterms:modified xsi:type="dcterms:W3CDTF">2016-07-25T05:17:25Z</dcterms:modified>
</cp:coreProperties>
</file>